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01" r:id="rId1"/>
  </p:sldMasterIdLst>
  <p:notesMasterIdLst>
    <p:notesMasterId r:id="rId33"/>
  </p:notesMasterIdLst>
  <p:handoutMasterIdLst>
    <p:handoutMasterId r:id="rId34"/>
  </p:handoutMasterIdLst>
  <p:sldIdLst>
    <p:sldId id="684" r:id="rId2"/>
    <p:sldId id="686" r:id="rId3"/>
    <p:sldId id="621" r:id="rId4"/>
    <p:sldId id="685" r:id="rId5"/>
    <p:sldId id="687" r:id="rId6"/>
    <p:sldId id="688" r:id="rId7"/>
    <p:sldId id="689" r:id="rId8"/>
    <p:sldId id="692" r:id="rId9"/>
    <p:sldId id="693" r:id="rId10"/>
    <p:sldId id="636" r:id="rId11"/>
    <p:sldId id="623" r:id="rId12"/>
    <p:sldId id="649" r:id="rId13"/>
    <p:sldId id="650" r:id="rId14"/>
    <p:sldId id="625" r:id="rId15"/>
    <p:sldId id="651" r:id="rId16"/>
    <p:sldId id="635" r:id="rId17"/>
    <p:sldId id="677" r:id="rId18"/>
    <p:sldId id="678" r:id="rId19"/>
    <p:sldId id="652" r:id="rId20"/>
    <p:sldId id="666" r:id="rId21"/>
    <p:sldId id="629" r:id="rId22"/>
    <p:sldId id="665" r:id="rId23"/>
    <p:sldId id="634" r:id="rId24"/>
    <p:sldId id="669" r:id="rId25"/>
    <p:sldId id="679" r:id="rId26"/>
    <p:sldId id="654" r:id="rId27"/>
    <p:sldId id="664" r:id="rId28"/>
    <p:sldId id="676" r:id="rId29"/>
    <p:sldId id="681" r:id="rId30"/>
    <p:sldId id="682" r:id="rId31"/>
    <p:sldId id="628" r:id="rId3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960" userDrawn="1">
          <p15:clr>
            <a:srgbClr val="A4A3A4"/>
          </p15:clr>
        </p15:guide>
        <p15:guide id="3" orient="horz" pos="384" userDrawn="1">
          <p15:clr>
            <a:srgbClr val="A4A3A4"/>
          </p15:clr>
        </p15:guide>
        <p15:guide id="4" orient="horz" pos="3504" userDrawn="1">
          <p15:clr>
            <a:srgbClr val="A4A3A4"/>
          </p15:clr>
        </p15:guide>
        <p15:guide id="5" pos="2880" userDrawn="1">
          <p15:clr>
            <a:srgbClr val="A4A3A4"/>
          </p15:clr>
        </p15:guide>
        <p15:guide id="6" pos="43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HERNANDEZ" initials="P" lastIdx="1" clrIdx="0"/>
  <p:cmAuthor id="1" name="Mike" initials="MJM" lastIdx="1" clrIdx="1">
    <p:extLst>
      <p:ext uri="{19B8F6BF-5375-455C-9EA6-DF929625EA0E}">
        <p15:presenceInfo xmlns:p15="http://schemas.microsoft.com/office/powerpoint/2012/main" userId="Mik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C4"/>
    <a:srgbClr val="369638"/>
    <a:srgbClr val="3FA248"/>
    <a:srgbClr val="598B5E"/>
    <a:srgbClr val="CEA365"/>
    <a:srgbClr val="56616A"/>
    <a:srgbClr val="2399DA"/>
    <a:srgbClr val="81BA31"/>
    <a:srgbClr val="7BB02F"/>
    <a:srgbClr val="6D72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4E34C3-B5D8-4004-89E8-DC377B4A811E}" v="107" dt="2023-07-07T22:12:22.6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p:scale>
          <a:sx n="100" d="100"/>
          <a:sy n="100" d="100"/>
        </p:scale>
        <p:origin x="846" y="1152"/>
      </p:cViewPr>
      <p:guideLst>
        <p:guide orient="horz" pos="2160"/>
        <p:guide orient="horz" pos="960"/>
        <p:guide orient="horz" pos="384"/>
        <p:guide orient="horz" pos="3504"/>
        <p:guide pos="2880"/>
        <p:guide pos="432"/>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Bash" userId="07de66e3-32fc-4e0b-9270-fb101b634cff" providerId="ADAL" clId="{184E34C3-B5D8-4004-89E8-DC377B4A811E}"/>
    <pc:docChg chg="undo redo custSel addSld delSld modSld sldOrd">
      <pc:chgData name="Jonathan Bash" userId="07de66e3-32fc-4e0b-9270-fb101b634cff" providerId="ADAL" clId="{184E34C3-B5D8-4004-89E8-DC377B4A811E}" dt="2023-07-07T22:16:13.206" v="827" actId="2696"/>
      <pc:docMkLst>
        <pc:docMk/>
      </pc:docMkLst>
      <pc:sldChg chg="addSp delSp modSp mod delAnim modAnim modShow">
        <pc:chgData name="Jonathan Bash" userId="07de66e3-32fc-4e0b-9270-fb101b634cff" providerId="ADAL" clId="{184E34C3-B5D8-4004-89E8-DC377B4A811E}" dt="2023-07-07T21:52:18.684" v="211" actId="1076"/>
        <pc:sldMkLst>
          <pc:docMk/>
          <pc:sldMk cId="4052088799" sldId="621"/>
        </pc:sldMkLst>
        <pc:spChg chg="mod">
          <ac:chgData name="Jonathan Bash" userId="07de66e3-32fc-4e0b-9270-fb101b634cff" providerId="ADAL" clId="{184E34C3-B5D8-4004-89E8-DC377B4A811E}" dt="2023-07-07T21:44:44.539" v="24" actId="1076"/>
          <ac:spMkLst>
            <pc:docMk/>
            <pc:sldMk cId="4052088799" sldId="621"/>
            <ac:spMk id="4" creationId="{79DD320B-067B-4CEA-995A-DAB80328343F}"/>
          </ac:spMkLst>
        </pc:spChg>
        <pc:spChg chg="add mod">
          <ac:chgData name="Jonathan Bash" userId="07de66e3-32fc-4e0b-9270-fb101b634cff" providerId="ADAL" clId="{184E34C3-B5D8-4004-89E8-DC377B4A811E}" dt="2023-07-07T21:52:18.684" v="211" actId="1076"/>
          <ac:spMkLst>
            <pc:docMk/>
            <pc:sldMk cId="4052088799" sldId="621"/>
            <ac:spMk id="6" creationId="{F89836F9-3499-10D9-8446-0E275303F9E1}"/>
          </ac:spMkLst>
        </pc:spChg>
        <pc:spChg chg="add mod">
          <ac:chgData name="Jonathan Bash" userId="07de66e3-32fc-4e0b-9270-fb101b634cff" providerId="ADAL" clId="{184E34C3-B5D8-4004-89E8-DC377B4A811E}" dt="2023-07-07T21:52:18.684" v="211" actId="1076"/>
          <ac:spMkLst>
            <pc:docMk/>
            <pc:sldMk cId="4052088799" sldId="621"/>
            <ac:spMk id="7" creationId="{0DE1E604-6EF8-4DE1-0259-9787771ACCF1}"/>
          </ac:spMkLst>
        </pc:spChg>
        <pc:spChg chg="add mod">
          <ac:chgData name="Jonathan Bash" userId="07de66e3-32fc-4e0b-9270-fb101b634cff" providerId="ADAL" clId="{184E34C3-B5D8-4004-89E8-DC377B4A811E}" dt="2023-07-07T21:52:18.684" v="211" actId="1076"/>
          <ac:spMkLst>
            <pc:docMk/>
            <pc:sldMk cId="4052088799" sldId="621"/>
            <ac:spMk id="9" creationId="{B38192AF-29E2-D553-4ACE-062AE53DF242}"/>
          </ac:spMkLst>
        </pc:spChg>
        <pc:spChg chg="add mod">
          <ac:chgData name="Jonathan Bash" userId="07de66e3-32fc-4e0b-9270-fb101b634cff" providerId="ADAL" clId="{184E34C3-B5D8-4004-89E8-DC377B4A811E}" dt="2023-07-07T21:52:18.684" v="211" actId="1076"/>
          <ac:spMkLst>
            <pc:docMk/>
            <pc:sldMk cId="4052088799" sldId="621"/>
            <ac:spMk id="11" creationId="{EDEA5E3E-BE60-FD84-D53D-D10FC8FA0B04}"/>
          </ac:spMkLst>
        </pc:spChg>
        <pc:spChg chg="add mod">
          <ac:chgData name="Jonathan Bash" userId="07de66e3-32fc-4e0b-9270-fb101b634cff" providerId="ADAL" clId="{184E34C3-B5D8-4004-89E8-DC377B4A811E}" dt="2023-07-07T21:52:18.684" v="211" actId="1076"/>
          <ac:spMkLst>
            <pc:docMk/>
            <pc:sldMk cId="4052088799" sldId="621"/>
            <ac:spMk id="12" creationId="{73373338-7A08-B961-EF8A-5202CFA4FD8D}"/>
          </ac:spMkLst>
        </pc:spChg>
        <pc:spChg chg="add mod">
          <ac:chgData name="Jonathan Bash" userId="07de66e3-32fc-4e0b-9270-fb101b634cff" providerId="ADAL" clId="{184E34C3-B5D8-4004-89E8-DC377B4A811E}" dt="2023-07-07T21:52:18.684" v="211" actId="1076"/>
          <ac:spMkLst>
            <pc:docMk/>
            <pc:sldMk cId="4052088799" sldId="621"/>
            <ac:spMk id="13" creationId="{B0BD7667-73BA-1CD2-D532-A37053A0D50F}"/>
          </ac:spMkLst>
        </pc:spChg>
        <pc:spChg chg="add mod">
          <ac:chgData name="Jonathan Bash" userId="07de66e3-32fc-4e0b-9270-fb101b634cff" providerId="ADAL" clId="{184E34C3-B5D8-4004-89E8-DC377B4A811E}" dt="2023-07-07T21:52:18.684" v="211" actId="1076"/>
          <ac:spMkLst>
            <pc:docMk/>
            <pc:sldMk cId="4052088799" sldId="621"/>
            <ac:spMk id="14" creationId="{4EEBED2D-5835-3C19-3F49-9463361490D6}"/>
          </ac:spMkLst>
        </pc:spChg>
        <pc:spChg chg="add mod">
          <ac:chgData name="Jonathan Bash" userId="07de66e3-32fc-4e0b-9270-fb101b634cff" providerId="ADAL" clId="{184E34C3-B5D8-4004-89E8-DC377B4A811E}" dt="2023-07-07T21:52:18.684" v="211" actId="1076"/>
          <ac:spMkLst>
            <pc:docMk/>
            <pc:sldMk cId="4052088799" sldId="621"/>
            <ac:spMk id="15" creationId="{49B09F80-C04F-45D0-DAEF-3B0599DAB7BD}"/>
          </ac:spMkLst>
        </pc:spChg>
        <pc:spChg chg="add mod">
          <ac:chgData name="Jonathan Bash" userId="07de66e3-32fc-4e0b-9270-fb101b634cff" providerId="ADAL" clId="{184E34C3-B5D8-4004-89E8-DC377B4A811E}" dt="2023-07-07T21:52:18.684" v="211" actId="1076"/>
          <ac:spMkLst>
            <pc:docMk/>
            <pc:sldMk cId="4052088799" sldId="621"/>
            <ac:spMk id="16" creationId="{A4A2790F-B007-BCB4-350A-38A4C9C6AEEA}"/>
          </ac:spMkLst>
        </pc:spChg>
        <pc:spChg chg="add mod">
          <ac:chgData name="Jonathan Bash" userId="07de66e3-32fc-4e0b-9270-fb101b634cff" providerId="ADAL" clId="{184E34C3-B5D8-4004-89E8-DC377B4A811E}" dt="2023-07-07T21:52:18.684" v="211" actId="1076"/>
          <ac:spMkLst>
            <pc:docMk/>
            <pc:sldMk cId="4052088799" sldId="621"/>
            <ac:spMk id="17" creationId="{FE52BD16-382F-B37A-9B2A-E13A026408CE}"/>
          </ac:spMkLst>
        </pc:spChg>
        <pc:spChg chg="add mod">
          <ac:chgData name="Jonathan Bash" userId="07de66e3-32fc-4e0b-9270-fb101b634cff" providerId="ADAL" clId="{184E34C3-B5D8-4004-89E8-DC377B4A811E}" dt="2023-07-07T21:52:18.684" v="211" actId="1076"/>
          <ac:spMkLst>
            <pc:docMk/>
            <pc:sldMk cId="4052088799" sldId="621"/>
            <ac:spMk id="18" creationId="{7C73FD92-F64F-2E0E-8873-52E18BBEF777}"/>
          </ac:spMkLst>
        </pc:spChg>
        <pc:picChg chg="add mod">
          <ac:chgData name="Jonathan Bash" userId="07de66e3-32fc-4e0b-9270-fb101b634cff" providerId="ADAL" clId="{184E34C3-B5D8-4004-89E8-DC377B4A811E}" dt="2023-07-07T21:52:18.684" v="211" actId="1076"/>
          <ac:picMkLst>
            <pc:docMk/>
            <pc:sldMk cId="4052088799" sldId="621"/>
            <ac:picMk id="2" creationId="{1131625D-D63C-D6BF-C6EA-1EDCF4DDA71A}"/>
          </ac:picMkLst>
        </pc:picChg>
        <pc:picChg chg="del">
          <ac:chgData name="Jonathan Bash" userId="07de66e3-32fc-4e0b-9270-fb101b634cff" providerId="ADAL" clId="{184E34C3-B5D8-4004-89E8-DC377B4A811E}" dt="2023-07-07T21:44:31.946" v="4" actId="478"/>
          <ac:picMkLst>
            <pc:docMk/>
            <pc:sldMk cId="4052088799" sldId="621"/>
            <ac:picMk id="3" creationId="{EE3F1DF5-607F-4DE6-AEC3-6399721BD76A}"/>
          </ac:picMkLst>
        </pc:picChg>
        <pc:picChg chg="del">
          <ac:chgData name="Jonathan Bash" userId="07de66e3-32fc-4e0b-9270-fb101b634cff" providerId="ADAL" clId="{184E34C3-B5D8-4004-89E8-DC377B4A811E}" dt="2023-07-07T21:44:33.829" v="6" actId="478"/>
          <ac:picMkLst>
            <pc:docMk/>
            <pc:sldMk cId="4052088799" sldId="621"/>
            <ac:picMk id="5" creationId="{606E50ED-02AA-46BD-AEDF-768E7A4207EC}"/>
          </ac:picMkLst>
        </pc:picChg>
        <pc:picChg chg="del">
          <ac:chgData name="Jonathan Bash" userId="07de66e3-32fc-4e0b-9270-fb101b634cff" providerId="ADAL" clId="{184E34C3-B5D8-4004-89E8-DC377B4A811E}" dt="2023-07-07T21:44:31.946" v="4" actId="478"/>
          <ac:picMkLst>
            <pc:docMk/>
            <pc:sldMk cId="4052088799" sldId="621"/>
            <ac:picMk id="8" creationId="{E4C916DF-EDFC-44B1-B7CF-CC70514D311D}"/>
          </ac:picMkLst>
        </pc:picChg>
        <pc:picChg chg="del">
          <ac:chgData name="Jonathan Bash" userId="07de66e3-32fc-4e0b-9270-fb101b634cff" providerId="ADAL" clId="{184E34C3-B5D8-4004-89E8-DC377B4A811E}" dt="2023-07-07T21:44:33.231" v="5" actId="478"/>
          <ac:picMkLst>
            <pc:docMk/>
            <pc:sldMk cId="4052088799" sldId="621"/>
            <ac:picMk id="10" creationId="{7992CB3D-3AD4-4C05-BF22-0C7E8CEA902C}"/>
          </ac:picMkLst>
        </pc:picChg>
      </pc:sldChg>
      <pc:sldChg chg="del">
        <pc:chgData name="Jonathan Bash" userId="07de66e3-32fc-4e0b-9270-fb101b634cff" providerId="ADAL" clId="{184E34C3-B5D8-4004-89E8-DC377B4A811E}" dt="2023-07-07T21:28:51.306" v="0" actId="2696"/>
        <pc:sldMkLst>
          <pc:docMk/>
          <pc:sldMk cId="74710558" sldId="663"/>
        </pc:sldMkLst>
      </pc:sldChg>
      <pc:sldChg chg="del">
        <pc:chgData name="Jonathan Bash" userId="07de66e3-32fc-4e0b-9270-fb101b634cff" providerId="ADAL" clId="{184E34C3-B5D8-4004-89E8-DC377B4A811E}" dt="2023-07-07T21:28:57.010" v="1" actId="2696"/>
        <pc:sldMkLst>
          <pc:docMk/>
          <pc:sldMk cId="4460468" sldId="667"/>
        </pc:sldMkLst>
      </pc:sldChg>
      <pc:sldChg chg="del">
        <pc:chgData name="Jonathan Bash" userId="07de66e3-32fc-4e0b-9270-fb101b634cff" providerId="ADAL" clId="{184E34C3-B5D8-4004-89E8-DC377B4A811E}" dt="2023-07-07T21:29:03.388" v="2" actId="2696"/>
        <pc:sldMkLst>
          <pc:docMk/>
          <pc:sldMk cId="3083140014" sldId="680"/>
        </pc:sldMkLst>
      </pc:sldChg>
      <pc:sldChg chg="addSp delSp modSp add mod ord delAnim">
        <pc:chgData name="Jonathan Bash" userId="07de66e3-32fc-4e0b-9270-fb101b634cff" providerId="ADAL" clId="{184E34C3-B5D8-4004-89E8-DC377B4A811E}" dt="2023-07-07T21:51:56.646" v="207" actId="1076"/>
        <pc:sldMkLst>
          <pc:docMk/>
          <pc:sldMk cId="2258010791" sldId="685"/>
        </pc:sldMkLst>
        <pc:spChg chg="add mod">
          <ac:chgData name="Jonathan Bash" userId="07de66e3-32fc-4e0b-9270-fb101b634cff" providerId="ADAL" clId="{184E34C3-B5D8-4004-89E8-DC377B4A811E}" dt="2023-07-07T21:51:56.646" v="207" actId="1076"/>
          <ac:spMkLst>
            <pc:docMk/>
            <pc:sldMk cId="2258010791" sldId="685"/>
            <ac:spMk id="3" creationId="{8FEFC345-BAEF-C485-FCDA-7F0D762C144E}"/>
          </ac:spMkLst>
        </pc:spChg>
        <pc:spChg chg="mod">
          <ac:chgData name="Jonathan Bash" userId="07de66e3-32fc-4e0b-9270-fb101b634cff" providerId="ADAL" clId="{184E34C3-B5D8-4004-89E8-DC377B4A811E}" dt="2023-07-07T21:50:54.322" v="188" actId="20577"/>
          <ac:spMkLst>
            <pc:docMk/>
            <pc:sldMk cId="2258010791" sldId="685"/>
            <ac:spMk id="4" creationId="{79DD320B-067B-4CEA-995A-DAB80328343F}"/>
          </ac:spMkLst>
        </pc:spChg>
        <pc:spChg chg="del">
          <ac:chgData name="Jonathan Bash" userId="07de66e3-32fc-4e0b-9270-fb101b634cff" providerId="ADAL" clId="{184E34C3-B5D8-4004-89E8-DC377B4A811E}" dt="2023-07-07T21:50:47.101" v="167" actId="478"/>
          <ac:spMkLst>
            <pc:docMk/>
            <pc:sldMk cId="2258010791" sldId="685"/>
            <ac:spMk id="6" creationId="{F89836F9-3499-10D9-8446-0E275303F9E1}"/>
          </ac:spMkLst>
        </pc:spChg>
        <pc:spChg chg="del">
          <ac:chgData name="Jonathan Bash" userId="07de66e3-32fc-4e0b-9270-fb101b634cff" providerId="ADAL" clId="{184E34C3-B5D8-4004-89E8-DC377B4A811E}" dt="2023-07-07T21:50:47.101" v="167" actId="478"/>
          <ac:spMkLst>
            <pc:docMk/>
            <pc:sldMk cId="2258010791" sldId="685"/>
            <ac:spMk id="7" creationId="{0DE1E604-6EF8-4DE1-0259-9787771ACCF1}"/>
          </ac:spMkLst>
        </pc:spChg>
        <pc:spChg chg="add mod">
          <ac:chgData name="Jonathan Bash" userId="07de66e3-32fc-4e0b-9270-fb101b634cff" providerId="ADAL" clId="{184E34C3-B5D8-4004-89E8-DC377B4A811E}" dt="2023-07-07T21:51:42.969" v="200" actId="1076"/>
          <ac:spMkLst>
            <pc:docMk/>
            <pc:sldMk cId="2258010791" sldId="685"/>
            <ac:spMk id="8" creationId="{9377BA21-E161-B1C1-C0A7-685EA57A9318}"/>
          </ac:spMkLst>
        </pc:spChg>
        <pc:spChg chg="del">
          <ac:chgData name="Jonathan Bash" userId="07de66e3-32fc-4e0b-9270-fb101b634cff" providerId="ADAL" clId="{184E34C3-B5D8-4004-89E8-DC377B4A811E}" dt="2023-07-07T21:50:47.101" v="167" actId="478"/>
          <ac:spMkLst>
            <pc:docMk/>
            <pc:sldMk cId="2258010791" sldId="685"/>
            <ac:spMk id="9" creationId="{B38192AF-29E2-D553-4ACE-062AE53DF242}"/>
          </ac:spMkLst>
        </pc:spChg>
        <pc:spChg chg="del">
          <ac:chgData name="Jonathan Bash" userId="07de66e3-32fc-4e0b-9270-fb101b634cff" providerId="ADAL" clId="{184E34C3-B5D8-4004-89E8-DC377B4A811E}" dt="2023-07-07T21:50:47.101" v="167" actId="478"/>
          <ac:spMkLst>
            <pc:docMk/>
            <pc:sldMk cId="2258010791" sldId="685"/>
            <ac:spMk id="11" creationId="{EDEA5E3E-BE60-FD84-D53D-D10FC8FA0B04}"/>
          </ac:spMkLst>
        </pc:spChg>
        <pc:spChg chg="del">
          <ac:chgData name="Jonathan Bash" userId="07de66e3-32fc-4e0b-9270-fb101b634cff" providerId="ADAL" clId="{184E34C3-B5D8-4004-89E8-DC377B4A811E}" dt="2023-07-07T21:50:47.101" v="167" actId="478"/>
          <ac:spMkLst>
            <pc:docMk/>
            <pc:sldMk cId="2258010791" sldId="685"/>
            <ac:spMk id="12" creationId="{73373338-7A08-B961-EF8A-5202CFA4FD8D}"/>
          </ac:spMkLst>
        </pc:spChg>
        <pc:spChg chg="del">
          <ac:chgData name="Jonathan Bash" userId="07de66e3-32fc-4e0b-9270-fb101b634cff" providerId="ADAL" clId="{184E34C3-B5D8-4004-89E8-DC377B4A811E}" dt="2023-07-07T21:50:47.101" v="167" actId="478"/>
          <ac:spMkLst>
            <pc:docMk/>
            <pc:sldMk cId="2258010791" sldId="685"/>
            <ac:spMk id="13" creationId="{B0BD7667-73BA-1CD2-D532-A37053A0D50F}"/>
          </ac:spMkLst>
        </pc:spChg>
        <pc:spChg chg="del">
          <ac:chgData name="Jonathan Bash" userId="07de66e3-32fc-4e0b-9270-fb101b634cff" providerId="ADAL" clId="{184E34C3-B5D8-4004-89E8-DC377B4A811E}" dt="2023-07-07T21:50:47.101" v="167" actId="478"/>
          <ac:spMkLst>
            <pc:docMk/>
            <pc:sldMk cId="2258010791" sldId="685"/>
            <ac:spMk id="14" creationId="{4EEBED2D-5835-3C19-3F49-9463361490D6}"/>
          </ac:spMkLst>
        </pc:spChg>
        <pc:spChg chg="del">
          <ac:chgData name="Jonathan Bash" userId="07de66e3-32fc-4e0b-9270-fb101b634cff" providerId="ADAL" clId="{184E34C3-B5D8-4004-89E8-DC377B4A811E}" dt="2023-07-07T21:50:47.101" v="167" actId="478"/>
          <ac:spMkLst>
            <pc:docMk/>
            <pc:sldMk cId="2258010791" sldId="685"/>
            <ac:spMk id="15" creationId="{49B09F80-C04F-45D0-DAEF-3B0599DAB7BD}"/>
          </ac:spMkLst>
        </pc:spChg>
        <pc:spChg chg="del">
          <ac:chgData name="Jonathan Bash" userId="07de66e3-32fc-4e0b-9270-fb101b634cff" providerId="ADAL" clId="{184E34C3-B5D8-4004-89E8-DC377B4A811E}" dt="2023-07-07T21:50:47.101" v="167" actId="478"/>
          <ac:spMkLst>
            <pc:docMk/>
            <pc:sldMk cId="2258010791" sldId="685"/>
            <ac:spMk id="16" creationId="{A4A2790F-B007-BCB4-350A-38A4C9C6AEEA}"/>
          </ac:spMkLst>
        </pc:spChg>
        <pc:spChg chg="del">
          <ac:chgData name="Jonathan Bash" userId="07de66e3-32fc-4e0b-9270-fb101b634cff" providerId="ADAL" clId="{184E34C3-B5D8-4004-89E8-DC377B4A811E}" dt="2023-07-07T21:50:47.101" v="167" actId="478"/>
          <ac:spMkLst>
            <pc:docMk/>
            <pc:sldMk cId="2258010791" sldId="685"/>
            <ac:spMk id="17" creationId="{FE52BD16-382F-B37A-9B2A-E13A026408CE}"/>
          </ac:spMkLst>
        </pc:spChg>
        <pc:spChg chg="del">
          <ac:chgData name="Jonathan Bash" userId="07de66e3-32fc-4e0b-9270-fb101b634cff" providerId="ADAL" clId="{184E34C3-B5D8-4004-89E8-DC377B4A811E}" dt="2023-07-07T21:50:47.101" v="167" actId="478"/>
          <ac:spMkLst>
            <pc:docMk/>
            <pc:sldMk cId="2258010791" sldId="685"/>
            <ac:spMk id="18" creationId="{7C73FD92-F64F-2E0E-8873-52E18BBEF777}"/>
          </ac:spMkLst>
        </pc:spChg>
        <pc:picChg chg="del">
          <ac:chgData name="Jonathan Bash" userId="07de66e3-32fc-4e0b-9270-fb101b634cff" providerId="ADAL" clId="{184E34C3-B5D8-4004-89E8-DC377B4A811E}" dt="2023-07-07T21:50:47.101" v="167" actId="478"/>
          <ac:picMkLst>
            <pc:docMk/>
            <pc:sldMk cId="2258010791" sldId="685"/>
            <ac:picMk id="2" creationId="{1131625D-D63C-D6BF-C6EA-1EDCF4DDA71A}"/>
          </ac:picMkLst>
        </pc:picChg>
        <pc:picChg chg="add mod">
          <ac:chgData name="Jonathan Bash" userId="07de66e3-32fc-4e0b-9270-fb101b634cff" providerId="ADAL" clId="{184E34C3-B5D8-4004-89E8-DC377B4A811E}" dt="2023-07-07T21:51:28.384" v="198" actId="1076"/>
          <ac:picMkLst>
            <pc:docMk/>
            <pc:sldMk cId="2258010791" sldId="685"/>
            <ac:picMk id="5" creationId="{1694C6D6-A2E9-CBD7-63F2-A622DCE9FBEB}"/>
          </ac:picMkLst>
        </pc:picChg>
      </pc:sldChg>
      <pc:sldChg chg="addSp delSp modSp add mod ord delAnim">
        <pc:chgData name="Jonathan Bash" userId="07de66e3-32fc-4e0b-9270-fb101b634cff" providerId="ADAL" clId="{184E34C3-B5D8-4004-89E8-DC377B4A811E}" dt="2023-07-07T21:52:09.964" v="210" actId="1076"/>
        <pc:sldMkLst>
          <pc:docMk/>
          <pc:sldMk cId="1357273834" sldId="686"/>
        </pc:sldMkLst>
        <pc:spChg chg="add mod">
          <ac:chgData name="Jonathan Bash" userId="07de66e3-32fc-4e0b-9270-fb101b634cff" providerId="ADAL" clId="{184E34C3-B5D8-4004-89E8-DC377B4A811E}" dt="2023-07-07T21:49:39.665" v="159" actId="1076"/>
          <ac:spMkLst>
            <pc:docMk/>
            <pc:sldMk cId="1357273834" sldId="686"/>
            <ac:spMk id="3" creationId="{40B202CF-6EE1-1999-E0B8-9A35308EF97D}"/>
          </ac:spMkLst>
        </pc:spChg>
        <pc:spChg chg="mod">
          <ac:chgData name="Jonathan Bash" userId="07de66e3-32fc-4e0b-9270-fb101b634cff" providerId="ADAL" clId="{184E34C3-B5D8-4004-89E8-DC377B4A811E}" dt="2023-07-07T21:49:20.293" v="151" actId="20577"/>
          <ac:spMkLst>
            <pc:docMk/>
            <pc:sldMk cId="1357273834" sldId="686"/>
            <ac:spMk id="4" creationId="{79DD320B-067B-4CEA-995A-DAB80328343F}"/>
          </ac:spMkLst>
        </pc:spChg>
        <pc:spChg chg="del">
          <ac:chgData name="Jonathan Bash" userId="07de66e3-32fc-4e0b-9270-fb101b634cff" providerId="ADAL" clId="{184E34C3-B5D8-4004-89E8-DC377B4A811E}" dt="2023-07-07T21:49:07.960" v="105" actId="478"/>
          <ac:spMkLst>
            <pc:docMk/>
            <pc:sldMk cId="1357273834" sldId="686"/>
            <ac:spMk id="6" creationId="{F89836F9-3499-10D9-8446-0E275303F9E1}"/>
          </ac:spMkLst>
        </pc:spChg>
        <pc:spChg chg="del">
          <ac:chgData name="Jonathan Bash" userId="07de66e3-32fc-4e0b-9270-fb101b634cff" providerId="ADAL" clId="{184E34C3-B5D8-4004-89E8-DC377B4A811E}" dt="2023-07-07T21:49:07.960" v="105" actId="478"/>
          <ac:spMkLst>
            <pc:docMk/>
            <pc:sldMk cId="1357273834" sldId="686"/>
            <ac:spMk id="7" creationId="{0DE1E604-6EF8-4DE1-0259-9787771ACCF1}"/>
          </ac:spMkLst>
        </pc:spChg>
        <pc:spChg chg="del">
          <ac:chgData name="Jonathan Bash" userId="07de66e3-32fc-4e0b-9270-fb101b634cff" providerId="ADAL" clId="{184E34C3-B5D8-4004-89E8-DC377B4A811E}" dt="2023-07-07T21:49:07.960" v="105" actId="478"/>
          <ac:spMkLst>
            <pc:docMk/>
            <pc:sldMk cId="1357273834" sldId="686"/>
            <ac:spMk id="9" creationId="{B38192AF-29E2-D553-4ACE-062AE53DF242}"/>
          </ac:spMkLst>
        </pc:spChg>
        <pc:spChg chg="mod">
          <ac:chgData name="Jonathan Bash" userId="07de66e3-32fc-4e0b-9270-fb101b634cff" providerId="ADAL" clId="{184E34C3-B5D8-4004-89E8-DC377B4A811E}" dt="2023-07-07T21:49:21.404" v="152"/>
          <ac:spMkLst>
            <pc:docMk/>
            <pc:sldMk cId="1357273834" sldId="686"/>
            <ac:spMk id="10" creationId="{D8D49959-39F3-AEDD-33B9-33C983BEC0A3}"/>
          </ac:spMkLst>
        </pc:spChg>
        <pc:spChg chg="del">
          <ac:chgData name="Jonathan Bash" userId="07de66e3-32fc-4e0b-9270-fb101b634cff" providerId="ADAL" clId="{184E34C3-B5D8-4004-89E8-DC377B4A811E}" dt="2023-07-07T21:49:07.960" v="105" actId="478"/>
          <ac:spMkLst>
            <pc:docMk/>
            <pc:sldMk cId="1357273834" sldId="686"/>
            <ac:spMk id="11" creationId="{EDEA5E3E-BE60-FD84-D53D-D10FC8FA0B04}"/>
          </ac:spMkLst>
        </pc:spChg>
        <pc:spChg chg="del">
          <ac:chgData name="Jonathan Bash" userId="07de66e3-32fc-4e0b-9270-fb101b634cff" providerId="ADAL" clId="{184E34C3-B5D8-4004-89E8-DC377B4A811E}" dt="2023-07-07T21:49:07.960" v="105" actId="478"/>
          <ac:spMkLst>
            <pc:docMk/>
            <pc:sldMk cId="1357273834" sldId="686"/>
            <ac:spMk id="12" creationId="{73373338-7A08-B961-EF8A-5202CFA4FD8D}"/>
          </ac:spMkLst>
        </pc:spChg>
        <pc:spChg chg="del">
          <ac:chgData name="Jonathan Bash" userId="07de66e3-32fc-4e0b-9270-fb101b634cff" providerId="ADAL" clId="{184E34C3-B5D8-4004-89E8-DC377B4A811E}" dt="2023-07-07T21:49:07.960" v="105" actId="478"/>
          <ac:spMkLst>
            <pc:docMk/>
            <pc:sldMk cId="1357273834" sldId="686"/>
            <ac:spMk id="13" creationId="{B0BD7667-73BA-1CD2-D532-A37053A0D50F}"/>
          </ac:spMkLst>
        </pc:spChg>
        <pc:spChg chg="del">
          <ac:chgData name="Jonathan Bash" userId="07de66e3-32fc-4e0b-9270-fb101b634cff" providerId="ADAL" clId="{184E34C3-B5D8-4004-89E8-DC377B4A811E}" dt="2023-07-07T21:49:07.960" v="105" actId="478"/>
          <ac:spMkLst>
            <pc:docMk/>
            <pc:sldMk cId="1357273834" sldId="686"/>
            <ac:spMk id="14" creationId="{4EEBED2D-5835-3C19-3F49-9463361490D6}"/>
          </ac:spMkLst>
        </pc:spChg>
        <pc:spChg chg="del">
          <ac:chgData name="Jonathan Bash" userId="07de66e3-32fc-4e0b-9270-fb101b634cff" providerId="ADAL" clId="{184E34C3-B5D8-4004-89E8-DC377B4A811E}" dt="2023-07-07T21:49:07.960" v="105" actId="478"/>
          <ac:spMkLst>
            <pc:docMk/>
            <pc:sldMk cId="1357273834" sldId="686"/>
            <ac:spMk id="15" creationId="{49B09F80-C04F-45D0-DAEF-3B0599DAB7BD}"/>
          </ac:spMkLst>
        </pc:spChg>
        <pc:spChg chg="del">
          <ac:chgData name="Jonathan Bash" userId="07de66e3-32fc-4e0b-9270-fb101b634cff" providerId="ADAL" clId="{184E34C3-B5D8-4004-89E8-DC377B4A811E}" dt="2023-07-07T21:49:07.960" v="105" actId="478"/>
          <ac:spMkLst>
            <pc:docMk/>
            <pc:sldMk cId="1357273834" sldId="686"/>
            <ac:spMk id="16" creationId="{A4A2790F-B007-BCB4-350A-38A4C9C6AEEA}"/>
          </ac:spMkLst>
        </pc:spChg>
        <pc:spChg chg="del">
          <ac:chgData name="Jonathan Bash" userId="07de66e3-32fc-4e0b-9270-fb101b634cff" providerId="ADAL" clId="{184E34C3-B5D8-4004-89E8-DC377B4A811E}" dt="2023-07-07T21:49:07.960" v="105" actId="478"/>
          <ac:spMkLst>
            <pc:docMk/>
            <pc:sldMk cId="1357273834" sldId="686"/>
            <ac:spMk id="17" creationId="{FE52BD16-382F-B37A-9B2A-E13A026408CE}"/>
          </ac:spMkLst>
        </pc:spChg>
        <pc:spChg chg="del">
          <ac:chgData name="Jonathan Bash" userId="07de66e3-32fc-4e0b-9270-fb101b634cff" providerId="ADAL" clId="{184E34C3-B5D8-4004-89E8-DC377B4A811E}" dt="2023-07-07T21:49:07.960" v="105" actId="478"/>
          <ac:spMkLst>
            <pc:docMk/>
            <pc:sldMk cId="1357273834" sldId="686"/>
            <ac:spMk id="18" creationId="{7C73FD92-F64F-2E0E-8873-52E18BBEF777}"/>
          </ac:spMkLst>
        </pc:spChg>
        <pc:spChg chg="add del mod">
          <ac:chgData name="Jonathan Bash" userId="07de66e3-32fc-4e0b-9270-fb101b634cff" providerId="ADAL" clId="{184E34C3-B5D8-4004-89E8-DC377B4A811E}" dt="2023-07-07T21:49:34.271" v="158" actId="478"/>
          <ac:spMkLst>
            <pc:docMk/>
            <pc:sldMk cId="1357273834" sldId="686"/>
            <ac:spMk id="19" creationId="{021B8057-B4BE-496E-312F-00DD34E38C78}"/>
          </ac:spMkLst>
        </pc:spChg>
        <pc:grpChg chg="add mod">
          <ac:chgData name="Jonathan Bash" userId="07de66e3-32fc-4e0b-9270-fb101b634cff" providerId="ADAL" clId="{184E34C3-B5D8-4004-89E8-DC377B4A811E}" dt="2023-07-07T21:52:09.964" v="210" actId="1076"/>
          <ac:grpSpMkLst>
            <pc:docMk/>
            <pc:sldMk cId="1357273834" sldId="686"/>
            <ac:grpSpMk id="5" creationId="{0A49E6FB-8C60-1881-8388-440B02F91AAB}"/>
          </ac:grpSpMkLst>
        </pc:grpChg>
        <pc:picChg chg="del">
          <ac:chgData name="Jonathan Bash" userId="07de66e3-32fc-4e0b-9270-fb101b634cff" providerId="ADAL" clId="{184E34C3-B5D8-4004-89E8-DC377B4A811E}" dt="2023-07-07T21:49:07.960" v="105" actId="478"/>
          <ac:picMkLst>
            <pc:docMk/>
            <pc:sldMk cId="1357273834" sldId="686"/>
            <ac:picMk id="2" creationId="{1131625D-D63C-D6BF-C6EA-1EDCF4DDA71A}"/>
          </ac:picMkLst>
        </pc:picChg>
        <pc:picChg chg="mod">
          <ac:chgData name="Jonathan Bash" userId="07de66e3-32fc-4e0b-9270-fb101b634cff" providerId="ADAL" clId="{184E34C3-B5D8-4004-89E8-DC377B4A811E}" dt="2023-07-07T21:49:21.404" v="152"/>
          <ac:picMkLst>
            <pc:docMk/>
            <pc:sldMk cId="1357273834" sldId="686"/>
            <ac:picMk id="8" creationId="{589E08A1-A3CE-9525-9EC0-9285D067CE2A}"/>
          </ac:picMkLst>
        </pc:picChg>
      </pc:sldChg>
      <pc:sldChg chg="addSp delSp modSp add mod">
        <pc:chgData name="Jonathan Bash" userId="07de66e3-32fc-4e0b-9270-fb101b634cff" providerId="ADAL" clId="{184E34C3-B5D8-4004-89E8-DC377B4A811E}" dt="2023-07-07T22:02:21.160" v="394" actId="207"/>
        <pc:sldMkLst>
          <pc:docMk/>
          <pc:sldMk cId="3168072215" sldId="687"/>
        </pc:sldMkLst>
        <pc:spChg chg="add del mod">
          <ac:chgData name="Jonathan Bash" userId="07de66e3-32fc-4e0b-9270-fb101b634cff" providerId="ADAL" clId="{184E34C3-B5D8-4004-89E8-DC377B4A811E}" dt="2023-07-07T21:53:54.231" v="261" actId="21"/>
          <ac:spMkLst>
            <pc:docMk/>
            <pc:sldMk cId="3168072215" sldId="687"/>
            <ac:spMk id="2" creationId="{97E74F92-B645-2F37-2364-9477F7F53523}"/>
          </ac:spMkLst>
        </pc:spChg>
        <pc:spChg chg="del">
          <ac:chgData name="Jonathan Bash" userId="07de66e3-32fc-4e0b-9270-fb101b634cff" providerId="ADAL" clId="{184E34C3-B5D8-4004-89E8-DC377B4A811E}" dt="2023-07-07T21:52:57.367" v="226" actId="478"/>
          <ac:spMkLst>
            <pc:docMk/>
            <pc:sldMk cId="3168072215" sldId="687"/>
            <ac:spMk id="3" creationId="{8FEFC345-BAEF-C485-FCDA-7F0D762C144E}"/>
          </ac:spMkLst>
        </pc:spChg>
        <pc:spChg chg="mod">
          <ac:chgData name="Jonathan Bash" userId="07de66e3-32fc-4e0b-9270-fb101b634cff" providerId="ADAL" clId="{184E34C3-B5D8-4004-89E8-DC377B4A811E}" dt="2023-07-07T22:01:15.989" v="381" actId="1076"/>
          <ac:spMkLst>
            <pc:docMk/>
            <pc:sldMk cId="3168072215" sldId="687"/>
            <ac:spMk id="4" creationId="{79DD320B-067B-4CEA-995A-DAB80328343F}"/>
          </ac:spMkLst>
        </pc:spChg>
        <pc:spChg chg="add mod">
          <ac:chgData name="Jonathan Bash" userId="07de66e3-32fc-4e0b-9270-fb101b634cff" providerId="ADAL" clId="{184E34C3-B5D8-4004-89E8-DC377B4A811E}" dt="2023-07-07T22:01:17.817" v="382" actId="1076"/>
          <ac:spMkLst>
            <pc:docMk/>
            <pc:sldMk cId="3168072215" sldId="687"/>
            <ac:spMk id="6" creationId="{8C236FCE-34E2-898E-A246-5970C3BBFDC2}"/>
          </ac:spMkLst>
        </pc:spChg>
        <pc:spChg chg="add mod">
          <ac:chgData name="Jonathan Bash" userId="07de66e3-32fc-4e0b-9270-fb101b634cff" providerId="ADAL" clId="{184E34C3-B5D8-4004-89E8-DC377B4A811E}" dt="2023-07-07T22:01:14.159" v="379" actId="1076"/>
          <ac:spMkLst>
            <pc:docMk/>
            <pc:sldMk cId="3168072215" sldId="687"/>
            <ac:spMk id="7" creationId="{74DCCD1E-1F93-4635-9220-ECC44751ECDE}"/>
          </ac:spMkLst>
        </pc:spChg>
        <pc:spChg chg="del">
          <ac:chgData name="Jonathan Bash" userId="07de66e3-32fc-4e0b-9270-fb101b634cff" providerId="ADAL" clId="{184E34C3-B5D8-4004-89E8-DC377B4A811E}" dt="2023-07-07T21:52:58.994" v="228" actId="478"/>
          <ac:spMkLst>
            <pc:docMk/>
            <pc:sldMk cId="3168072215" sldId="687"/>
            <ac:spMk id="8" creationId="{9377BA21-E161-B1C1-C0A7-685EA57A9318}"/>
          </ac:spMkLst>
        </pc:spChg>
        <pc:spChg chg="add del mod">
          <ac:chgData name="Jonathan Bash" userId="07de66e3-32fc-4e0b-9270-fb101b634cff" providerId="ADAL" clId="{184E34C3-B5D8-4004-89E8-DC377B4A811E}" dt="2023-07-07T21:56:43.210" v="291"/>
          <ac:spMkLst>
            <pc:docMk/>
            <pc:sldMk cId="3168072215" sldId="687"/>
            <ac:spMk id="9" creationId="{D7B16B9E-3039-0404-EBCF-56A6643ECA37}"/>
          </ac:spMkLst>
        </pc:spChg>
        <pc:spChg chg="add mod">
          <ac:chgData name="Jonathan Bash" userId="07de66e3-32fc-4e0b-9270-fb101b634cff" providerId="ADAL" clId="{184E34C3-B5D8-4004-89E8-DC377B4A811E}" dt="2023-07-07T22:01:41.073" v="390" actId="120"/>
          <ac:spMkLst>
            <pc:docMk/>
            <pc:sldMk cId="3168072215" sldId="687"/>
            <ac:spMk id="10" creationId="{B969BED0-77C7-6B7E-540B-E30C4376904C}"/>
          </ac:spMkLst>
        </pc:spChg>
        <pc:spChg chg="add del">
          <ac:chgData name="Jonathan Bash" userId="07de66e3-32fc-4e0b-9270-fb101b634cff" providerId="ADAL" clId="{184E34C3-B5D8-4004-89E8-DC377B4A811E}" dt="2023-07-07T21:57:30.463" v="300" actId="478"/>
          <ac:spMkLst>
            <pc:docMk/>
            <pc:sldMk cId="3168072215" sldId="687"/>
            <ac:spMk id="11" creationId="{386AF126-9574-5146-2859-13E56C0988E7}"/>
          </ac:spMkLst>
        </pc:spChg>
        <pc:spChg chg="add mod ord">
          <ac:chgData name="Jonathan Bash" userId="07de66e3-32fc-4e0b-9270-fb101b634cff" providerId="ADAL" clId="{184E34C3-B5D8-4004-89E8-DC377B4A811E}" dt="2023-07-07T22:02:21.160" v="394" actId="207"/>
          <ac:spMkLst>
            <pc:docMk/>
            <pc:sldMk cId="3168072215" sldId="687"/>
            <ac:spMk id="12" creationId="{75F558CA-F7F1-4A2A-637D-23E59507CEF7}"/>
          </ac:spMkLst>
        </pc:spChg>
        <pc:picChg chg="del">
          <ac:chgData name="Jonathan Bash" userId="07de66e3-32fc-4e0b-9270-fb101b634cff" providerId="ADAL" clId="{184E34C3-B5D8-4004-89E8-DC377B4A811E}" dt="2023-07-07T21:52:58.351" v="227" actId="478"/>
          <ac:picMkLst>
            <pc:docMk/>
            <pc:sldMk cId="3168072215" sldId="687"/>
            <ac:picMk id="5" creationId="{1694C6D6-A2E9-CBD7-63F2-A622DCE9FBEB}"/>
          </ac:picMkLst>
        </pc:picChg>
      </pc:sldChg>
      <pc:sldChg chg="addSp delSp modSp add mod">
        <pc:chgData name="Jonathan Bash" userId="07de66e3-32fc-4e0b-9270-fb101b634cff" providerId="ADAL" clId="{184E34C3-B5D8-4004-89E8-DC377B4A811E}" dt="2023-07-07T22:07:49.758" v="507" actId="20577"/>
        <pc:sldMkLst>
          <pc:docMk/>
          <pc:sldMk cId="2002087630" sldId="688"/>
        </pc:sldMkLst>
        <pc:spChg chg="add del mod">
          <ac:chgData name="Jonathan Bash" userId="07de66e3-32fc-4e0b-9270-fb101b634cff" providerId="ADAL" clId="{184E34C3-B5D8-4004-89E8-DC377B4A811E}" dt="2023-07-07T22:06:41.513" v="480" actId="478"/>
          <ac:spMkLst>
            <pc:docMk/>
            <pc:sldMk cId="2002087630" sldId="688"/>
            <ac:spMk id="2" creationId="{402C4C4B-C5DF-68BE-755C-DA765A30A9B4}"/>
          </ac:spMkLst>
        </pc:spChg>
        <pc:spChg chg="mod">
          <ac:chgData name="Jonathan Bash" userId="07de66e3-32fc-4e0b-9270-fb101b634cff" providerId="ADAL" clId="{184E34C3-B5D8-4004-89E8-DC377B4A811E}" dt="2023-07-07T22:07:49.758" v="507" actId="20577"/>
          <ac:spMkLst>
            <pc:docMk/>
            <pc:sldMk cId="2002087630" sldId="688"/>
            <ac:spMk id="4" creationId="{79DD320B-067B-4CEA-995A-DAB80328343F}"/>
          </ac:spMkLst>
        </pc:spChg>
        <pc:spChg chg="del">
          <ac:chgData name="Jonathan Bash" userId="07de66e3-32fc-4e0b-9270-fb101b634cff" providerId="ADAL" clId="{184E34C3-B5D8-4004-89E8-DC377B4A811E}" dt="2023-07-07T22:03:15.526" v="422" actId="478"/>
          <ac:spMkLst>
            <pc:docMk/>
            <pc:sldMk cId="2002087630" sldId="688"/>
            <ac:spMk id="6" creationId="{8C236FCE-34E2-898E-A246-5970C3BBFDC2}"/>
          </ac:spMkLst>
        </pc:spChg>
        <pc:spChg chg="del">
          <ac:chgData name="Jonathan Bash" userId="07de66e3-32fc-4e0b-9270-fb101b634cff" providerId="ADAL" clId="{184E34C3-B5D8-4004-89E8-DC377B4A811E}" dt="2023-07-07T22:03:23.447" v="423" actId="478"/>
          <ac:spMkLst>
            <pc:docMk/>
            <pc:sldMk cId="2002087630" sldId="688"/>
            <ac:spMk id="7" creationId="{74DCCD1E-1F93-4635-9220-ECC44751ECDE}"/>
          </ac:spMkLst>
        </pc:spChg>
        <pc:spChg chg="del mod topLvl">
          <ac:chgData name="Jonathan Bash" userId="07de66e3-32fc-4e0b-9270-fb101b634cff" providerId="ADAL" clId="{184E34C3-B5D8-4004-89E8-DC377B4A811E}" dt="2023-07-07T22:05:42.283" v="464" actId="478"/>
          <ac:spMkLst>
            <pc:docMk/>
            <pc:sldMk cId="2002087630" sldId="688"/>
            <ac:spMk id="8" creationId="{6100EE10-E08D-8574-C671-47C6CCD15664}"/>
          </ac:spMkLst>
        </pc:spChg>
        <pc:spChg chg="del">
          <ac:chgData name="Jonathan Bash" userId="07de66e3-32fc-4e0b-9270-fb101b634cff" providerId="ADAL" clId="{184E34C3-B5D8-4004-89E8-DC377B4A811E}" dt="2023-07-07T22:03:23.447" v="423" actId="478"/>
          <ac:spMkLst>
            <pc:docMk/>
            <pc:sldMk cId="2002087630" sldId="688"/>
            <ac:spMk id="10" creationId="{B969BED0-77C7-6B7E-540B-E30C4376904C}"/>
          </ac:spMkLst>
        </pc:spChg>
        <pc:spChg chg="del">
          <ac:chgData name="Jonathan Bash" userId="07de66e3-32fc-4e0b-9270-fb101b634cff" providerId="ADAL" clId="{184E34C3-B5D8-4004-89E8-DC377B4A811E}" dt="2023-07-07T22:03:23.447" v="423" actId="478"/>
          <ac:spMkLst>
            <pc:docMk/>
            <pc:sldMk cId="2002087630" sldId="688"/>
            <ac:spMk id="12" creationId="{75F558CA-F7F1-4A2A-637D-23E59507CEF7}"/>
          </ac:spMkLst>
        </pc:spChg>
        <pc:spChg chg="add mod">
          <ac:chgData name="Jonathan Bash" userId="07de66e3-32fc-4e0b-9270-fb101b634cff" providerId="ADAL" clId="{184E34C3-B5D8-4004-89E8-DC377B4A811E}" dt="2023-07-07T22:07:32.859" v="499" actId="1076"/>
          <ac:spMkLst>
            <pc:docMk/>
            <pc:sldMk cId="2002087630" sldId="688"/>
            <ac:spMk id="16" creationId="{B6BC610C-9EDD-4D4D-3057-1CA9448C1DAC}"/>
          </ac:spMkLst>
        </pc:spChg>
        <pc:grpChg chg="add del mod">
          <ac:chgData name="Jonathan Bash" userId="07de66e3-32fc-4e0b-9270-fb101b634cff" providerId="ADAL" clId="{184E34C3-B5D8-4004-89E8-DC377B4A811E}" dt="2023-07-07T22:04:57.577" v="461" actId="478"/>
          <ac:grpSpMkLst>
            <pc:docMk/>
            <pc:sldMk cId="2002087630" sldId="688"/>
            <ac:grpSpMk id="3" creationId="{96E285A0-40E0-23F8-C217-8EFE18B66E05}"/>
          </ac:grpSpMkLst>
        </pc:grpChg>
        <pc:picChg chg="del mod topLvl">
          <ac:chgData name="Jonathan Bash" userId="07de66e3-32fc-4e0b-9270-fb101b634cff" providerId="ADAL" clId="{184E34C3-B5D8-4004-89E8-DC377B4A811E}" dt="2023-07-07T22:04:57.577" v="461" actId="478"/>
          <ac:picMkLst>
            <pc:docMk/>
            <pc:sldMk cId="2002087630" sldId="688"/>
            <ac:picMk id="5" creationId="{E0348528-265D-9B28-40D2-012A6676E15C}"/>
          </ac:picMkLst>
        </pc:picChg>
        <pc:picChg chg="add del mod">
          <ac:chgData name="Jonathan Bash" userId="07de66e3-32fc-4e0b-9270-fb101b634cff" providerId="ADAL" clId="{184E34C3-B5D8-4004-89E8-DC377B4A811E}" dt="2023-07-07T22:05:50.793" v="468" actId="478"/>
          <ac:picMkLst>
            <pc:docMk/>
            <pc:sldMk cId="2002087630" sldId="688"/>
            <ac:picMk id="11" creationId="{7C7FAAAD-59F4-7DB4-4874-EFFFE170ADF1}"/>
          </ac:picMkLst>
        </pc:picChg>
        <pc:picChg chg="add mod">
          <ac:chgData name="Jonathan Bash" userId="07de66e3-32fc-4e0b-9270-fb101b634cff" providerId="ADAL" clId="{184E34C3-B5D8-4004-89E8-DC377B4A811E}" dt="2023-07-07T22:07:33.078" v="500" actId="1076"/>
          <ac:picMkLst>
            <pc:docMk/>
            <pc:sldMk cId="2002087630" sldId="688"/>
            <ac:picMk id="14" creationId="{3CA9F8AE-2BC2-F115-85AC-731C7D0D311D}"/>
          </ac:picMkLst>
        </pc:picChg>
      </pc:sldChg>
      <pc:sldChg chg="addSp delSp modSp add mod">
        <pc:chgData name="Jonathan Bash" userId="07de66e3-32fc-4e0b-9270-fb101b634cff" providerId="ADAL" clId="{184E34C3-B5D8-4004-89E8-DC377B4A811E}" dt="2023-07-07T22:15:08.573" v="809" actId="1035"/>
        <pc:sldMkLst>
          <pc:docMk/>
          <pc:sldMk cId="3010443904" sldId="689"/>
        </pc:sldMkLst>
        <pc:spChg chg="add del mod">
          <ac:chgData name="Jonathan Bash" userId="07de66e3-32fc-4e0b-9270-fb101b634cff" providerId="ADAL" clId="{184E34C3-B5D8-4004-89E8-DC377B4A811E}" dt="2023-07-07T22:08:41.223" v="569" actId="21"/>
          <ac:spMkLst>
            <pc:docMk/>
            <pc:sldMk cId="3010443904" sldId="689"/>
            <ac:spMk id="2" creationId="{94F9FEC2-D005-A2FA-FCFB-F2DB7B75B335}"/>
          </ac:spMkLst>
        </pc:spChg>
        <pc:spChg chg="add mod">
          <ac:chgData name="Jonathan Bash" userId="07de66e3-32fc-4e0b-9270-fb101b634cff" providerId="ADAL" clId="{184E34C3-B5D8-4004-89E8-DC377B4A811E}" dt="2023-07-07T22:15:08.573" v="809" actId="1035"/>
          <ac:spMkLst>
            <pc:docMk/>
            <pc:sldMk cId="3010443904" sldId="689"/>
            <ac:spMk id="3" creationId="{B47E53B4-157A-20EE-671C-48BB37F4C0BB}"/>
          </ac:spMkLst>
        </pc:spChg>
        <pc:spChg chg="mod">
          <ac:chgData name="Jonathan Bash" userId="07de66e3-32fc-4e0b-9270-fb101b634cff" providerId="ADAL" clId="{184E34C3-B5D8-4004-89E8-DC377B4A811E}" dt="2023-07-07T22:14:36.675" v="800" actId="1076"/>
          <ac:spMkLst>
            <pc:docMk/>
            <pc:sldMk cId="3010443904" sldId="689"/>
            <ac:spMk id="4" creationId="{79DD320B-067B-4CEA-995A-DAB80328343F}"/>
          </ac:spMkLst>
        </pc:spChg>
        <pc:spChg chg="mod">
          <ac:chgData name="Jonathan Bash" userId="07de66e3-32fc-4e0b-9270-fb101b634cff" providerId="ADAL" clId="{184E34C3-B5D8-4004-89E8-DC377B4A811E}" dt="2023-07-07T22:10:13.969" v="608" actId="368"/>
          <ac:spMkLst>
            <pc:docMk/>
            <pc:sldMk cId="3010443904" sldId="689"/>
            <ac:spMk id="6" creationId="{CF72B360-266C-F5C9-78AB-91841138EF4C}"/>
          </ac:spMkLst>
        </pc:spChg>
        <pc:spChg chg="del">
          <ac:chgData name="Jonathan Bash" userId="07de66e3-32fc-4e0b-9270-fb101b634cff" providerId="ADAL" clId="{184E34C3-B5D8-4004-89E8-DC377B4A811E}" dt="2023-07-07T22:08:18.513" v="563" actId="478"/>
          <ac:spMkLst>
            <pc:docMk/>
            <pc:sldMk cId="3010443904" sldId="689"/>
            <ac:spMk id="16" creationId="{B6BC610C-9EDD-4D4D-3057-1CA9448C1DAC}"/>
          </ac:spMkLst>
        </pc:spChg>
        <pc:grpChg chg="add del mod">
          <ac:chgData name="Jonathan Bash" userId="07de66e3-32fc-4e0b-9270-fb101b634cff" providerId="ADAL" clId="{184E34C3-B5D8-4004-89E8-DC377B4A811E}" dt="2023-07-07T22:15:08.573" v="809" actId="1035"/>
          <ac:grpSpMkLst>
            <pc:docMk/>
            <pc:sldMk cId="3010443904" sldId="689"/>
            <ac:grpSpMk id="5" creationId="{DCE68290-862B-6426-FC52-D80CE3D6523A}"/>
          </ac:grpSpMkLst>
        </pc:grpChg>
        <pc:picChg chg="mod">
          <ac:chgData name="Jonathan Bash" userId="07de66e3-32fc-4e0b-9270-fb101b634cff" providerId="ADAL" clId="{184E34C3-B5D8-4004-89E8-DC377B4A811E}" dt="2023-07-07T22:09:53.042" v="599"/>
          <ac:picMkLst>
            <pc:docMk/>
            <pc:sldMk cId="3010443904" sldId="689"/>
            <ac:picMk id="7" creationId="{F4A5B3EE-AEFC-8A19-B7DC-BEF38F7949C7}"/>
          </ac:picMkLst>
        </pc:picChg>
        <pc:picChg chg="del">
          <ac:chgData name="Jonathan Bash" userId="07de66e3-32fc-4e0b-9270-fb101b634cff" providerId="ADAL" clId="{184E34C3-B5D8-4004-89E8-DC377B4A811E}" dt="2023-07-07T22:08:17.238" v="562" actId="478"/>
          <ac:picMkLst>
            <pc:docMk/>
            <pc:sldMk cId="3010443904" sldId="689"/>
            <ac:picMk id="14" creationId="{3CA9F8AE-2BC2-F115-85AC-731C7D0D311D}"/>
          </ac:picMkLst>
        </pc:picChg>
      </pc:sldChg>
      <pc:sldChg chg="add del">
        <pc:chgData name="Jonathan Bash" userId="07de66e3-32fc-4e0b-9270-fb101b634cff" providerId="ADAL" clId="{184E34C3-B5D8-4004-89E8-DC377B4A811E}" dt="2023-07-07T22:16:13.206" v="827" actId="2696"/>
        <pc:sldMkLst>
          <pc:docMk/>
          <pc:sldMk cId="958375320" sldId="690"/>
        </pc:sldMkLst>
      </pc:sldChg>
      <pc:sldChg chg="add del">
        <pc:chgData name="Jonathan Bash" userId="07de66e3-32fc-4e0b-9270-fb101b634cff" providerId="ADAL" clId="{184E34C3-B5D8-4004-89E8-DC377B4A811E}" dt="2023-07-07T22:15:27.605" v="814" actId="2696"/>
        <pc:sldMkLst>
          <pc:docMk/>
          <pc:sldMk cId="3389808198" sldId="691"/>
        </pc:sldMkLst>
      </pc:sldChg>
      <pc:sldChg chg="addSp delSp modSp add mod">
        <pc:chgData name="Jonathan Bash" userId="07de66e3-32fc-4e0b-9270-fb101b634cff" providerId="ADAL" clId="{184E34C3-B5D8-4004-89E8-DC377B4A811E}" dt="2023-07-07T22:13:58.353" v="739" actId="1035"/>
        <pc:sldMkLst>
          <pc:docMk/>
          <pc:sldMk cId="444704944" sldId="692"/>
        </pc:sldMkLst>
        <pc:spChg chg="mod">
          <ac:chgData name="Jonathan Bash" userId="07de66e3-32fc-4e0b-9270-fb101b634cff" providerId="ADAL" clId="{184E34C3-B5D8-4004-89E8-DC377B4A811E}" dt="2023-07-07T22:13:58.353" v="739" actId="1035"/>
          <ac:spMkLst>
            <pc:docMk/>
            <pc:sldMk cId="444704944" sldId="692"/>
            <ac:spMk id="3" creationId="{B47E53B4-157A-20EE-671C-48BB37F4C0BB}"/>
          </ac:spMkLst>
        </pc:spChg>
        <pc:spChg chg="mod">
          <ac:chgData name="Jonathan Bash" userId="07de66e3-32fc-4e0b-9270-fb101b634cff" providerId="ADAL" clId="{184E34C3-B5D8-4004-89E8-DC377B4A811E}" dt="2023-07-07T22:11:14.629" v="626"/>
          <ac:spMkLst>
            <pc:docMk/>
            <pc:sldMk cId="444704944" sldId="692"/>
            <ac:spMk id="8" creationId="{1645CBD5-E61C-C7CE-C313-B65981D770F7}"/>
          </ac:spMkLst>
        </pc:spChg>
        <pc:spChg chg="del mod topLvl">
          <ac:chgData name="Jonathan Bash" userId="07de66e3-32fc-4e0b-9270-fb101b634cff" providerId="ADAL" clId="{184E34C3-B5D8-4004-89E8-DC377B4A811E}" dt="2023-07-07T22:12:22.342" v="651" actId="478"/>
          <ac:spMkLst>
            <pc:docMk/>
            <pc:sldMk cId="444704944" sldId="692"/>
            <ac:spMk id="12" creationId="{54F4D867-B15D-8B9C-EAC1-18EBF97A97D0}"/>
          </ac:spMkLst>
        </pc:spChg>
        <pc:spChg chg="add mod">
          <ac:chgData name="Jonathan Bash" userId="07de66e3-32fc-4e0b-9270-fb101b634cff" providerId="ADAL" clId="{184E34C3-B5D8-4004-89E8-DC377B4A811E}" dt="2023-07-07T22:13:58.353" v="739" actId="1035"/>
          <ac:spMkLst>
            <pc:docMk/>
            <pc:sldMk cId="444704944" sldId="692"/>
            <ac:spMk id="13" creationId="{D10A4D21-11D6-7F48-F2EA-4F1242005016}"/>
          </ac:spMkLst>
        </pc:spChg>
        <pc:grpChg chg="add del mod">
          <ac:chgData name="Jonathan Bash" userId="07de66e3-32fc-4e0b-9270-fb101b634cff" providerId="ADAL" clId="{184E34C3-B5D8-4004-89E8-DC377B4A811E}" dt="2023-07-07T22:11:22.229" v="630" actId="478"/>
          <ac:grpSpMkLst>
            <pc:docMk/>
            <pc:sldMk cId="444704944" sldId="692"/>
            <ac:grpSpMk id="2" creationId="{ED4BA87C-B8AE-275F-EC13-D3843D129138}"/>
          </ac:grpSpMkLst>
        </pc:grpChg>
        <pc:grpChg chg="del">
          <ac:chgData name="Jonathan Bash" userId="07de66e3-32fc-4e0b-9270-fb101b634cff" providerId="ADAL" clId="{184E34C3-B5D8-4004-89E8-DC377B4A811E}" dt="2023-07-07T22:11:14.341" v="625" actId="478"/>
          <ac:grpSpMkLst>
            <pc:docMk/>
            <pc:sldMk cId="444704944" sldId="692"/>
            <ac:grpSpMk id="5" creationId="{DCE68290-862B-6426-FC52-D80CE3D6523A}"/>
          </ac:grpSpMkLst>
        </pc:grpChg>
        <pc:grpChg chg="add del mod">
          <ac:chgData name="Jonathan Bash" userId="07de66e3-32fc-4e0b-9270-fb101b634cff" providerId="ADAL" clId="{184E34C3-B5D8-4004-89E8-DC377B4A811E}" dt="2023-07-07T22:12:08.372" v="647" actId="478"/>
          <ac:grpSpMkLst>
            <pc:docMk/>
            <pc:sldMk cId="444704944" sldId="692"/>
            <ac:grpSpMk id="10" creationId="{63EBCFB8-EB57-B7F0-FD22-962FF5047ABB}"/>
          </ac:grpSpMkLst>
        </pc:grpChg>
        <pc:picChg chg="mod">
          <ac:chgData name="Jonathan Bash" userId="07de66e3-32fc-4e0b-9270-fb101b634cff" providerId="ADAL" clId="{184E34C3-B5D8-4004-89E8-DC377B4A811E}" dt="2023-07-07T22:11:14.629" v="626"/>
          <ac:picMkLst>
            <pc:docMk/>
            <pc:sldMk cId="444704944" sldId="692"/>
            <ac:picMk id="9" creationId="{88221D8F-3F9F-5ECB-E1C2-F26B3B8C8B6C}"/>
          </ac:picMkLst>
        </pc:picChg>
        <pc:picChg chg="del mod topLvl">
          <ac:chgData name="Jonathan Bash" userId="07de66e3-32fc-4e0b-9270-fb101b634cff" providerId="ADAL" clId="{184E34C3-B5D8-4004-89E8-DC377B4A811E}" dt="2023-07-07T22:12:08.372" v="647" actId="478"/>
          <ac:picMkLst>
            <pc:docMk/>
            <pc:sldMk cId="444704944" sldId="692"/>
            <ac:picMk id="11" creationId="{3AC1E091-4176-8F61-A126-53A78345E428}"/>
          </ac:picMkLst>
        </pc:picChg>
      </pc:sldChg>
      <pc:sldChg chg="modSp add mod ord">
        <pc:chgData name="Jonathan Bash" userId="07de66e3-32fc-4e0b-9270-fb101b634cff" providerId="ADAL" clId="{184E34C3-B5D8-4004-89E8-DC377B4A811E}" dt="2023-07-07T22:15:59.088" v="826"/>
        <pc:sldMkLst>
          <pc:docMk/>
          <pc:sldMk cId="67520839" sldId="693"/>
        </pc:sldMkLst>
        <pc:spChg chg="mod">
          <ac:chgData name="Jonathan Bash" userId="07de66e3-32fc-4e0b-9270-fb101b634cff" providerId="ADAL" clId="{184E34C3-B5D8-4004-89E8-DC377B4A811E}" dt="2023-07-07T22:15:59.088" v="826"/>
          <ac:spMkLst>
            <pc:docMk/>
            <pc:sldMk cId="67520839" sldId="693"/>
            <ac:spMk id="3" creationId="{B47E53B4-157A-20EE-671C-48BB37F4C0B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6" tIns="46588" rIns="93176" bIns="46588" numCol="1" anchor="t" anchorCtr="0" compatLnSpc="1">
            <a:prstTxWarp prst="textNoShape">
              <a:avLst/>
            </a:prstTxWarp>
          </a:bodyPr>
          <a:lstStyle>
            <a:lvl1pPr eaLnBrk="0" hangingPunct="0">
              <a:defRPr sz="1200">
                <a:latin typeface="Arial" charset="0"/>
                <a:ea typeface="ＭＳ Ｐゴシック" charset="-128"/>
                <a:cs typeface="+mn-cs"/>
              </a:defRPr>
            </a:lvl1pPr>
          </a:lstStyle>
          <a:p>
            <a:pPr>
              <a:defRPr/>
            </a:pPr>
            <a:endParaRPr lang="en-US"/>
          </a:p>
        </p:txBody>
      </p:sp>
      <p:sp>
        <p:nvSpPr>
          <p:cNvPr id="89091" name="Rectangle 3"/>
          <p:cNvSpPr>
            <a:spLocks noGrp="1" noChangeArrowheads="1"/>
          </p:cNvSpPr>
          <p:nvPr>
            <p:ph type="dt" sz="quarter" idx="1"/>
          </p:nvPr>
        </p:nvSpPr>
        <p:spPr bwMode="auto">
          <a:xfrm>
            <a:off x="3971925" y="0"/>
            <a:ext cx="3036888" cy="465138"/>
          </a:xfrm>
          <a:prstGeom prst="rect">
            <a:avLst/>
          </a:prstGeom>
          <a:noFill/>
          <a:ln w="9525">
            <a:noFill/>
            <a:miter lim="800000"/>
            <a:headEnd/>
            <a:tailEnd/>
          </a:ln>
          <a:effectLst/>
        </p:spPr>
        <p:txBody>
          <a:bodyPr vert="horz" wrap="square" lIns="93176" tIns="46588" rIns="93176" bIns="46588" numCol="1" anchor="t" anchorCtr="0" compatLnSpc="1">
            <a:prstTxWarp prst="textNoShape">
              <a:avLst/>
            </a:prstTxWarp>
          </a:bodyPr>
          <a:lstStyle>
            <a:lvl1pPr algn="r" eaLnBrk="0" hangingPunct="0">
              <a:defRPr sz="1200"/>
            </a:lvl1pPr>
          </a:lstStyle>
          <a:p>
            <a:fld id="{923C4E09-A844-4534-99B1-E95751EA31FB}" type="datetime1">
              <a:rPr lang="en-US"/>
              <a:pPr/>
              <a:t>7/7/2023</a:t>
            </a:fld>
            <a:endParaRPr lang="en-US"/>
          </a:p>
        </p:txBody>
      </p:sp>
      <p:sp>
        <p:nvSpPr>
          <p:cNvPr id="89092" name="Rectangle 4"/>
          <p:cNvSpPr>
            <a:spLocks noGrp="1" noChangeArrowheads="1"/>
          </p:cNvSpPr>
          <p:nvPr>
            <p:ph type="ftr" sz="quarter" idx="2"/>
          </p:nvPr>
        </p:nvSpPr>
        <p:spPr bwMode="auto">
          <a:xfrm>
            <a:off x="0" y="8829675"/>
            <a:ext cx="3036888" cy="465138"/>
          </a:xfrm>
          <a:prstGeom prst="rect">
            <a:avLst/>
          </a:prstGeom>
          <a:noFill/>
          <a:ln w="9525">
            <a:noFill/>
            <a:miter lim="800000"/>
            <a:headEnd/>
            <a:tailEnd/>
          </a:ln>
          <a:effectLst/>
        </p:spPr>
        <p:txBody>
          <a:bodyPr vert="horz" wrap="square" lIns="93176" tIns="46588" rIns="93176" bIns="46588" numCol="1" anchor="b" anchorCtr="0" compatLnSpc="1">
            <a:prstTxWarp prst="textNoShape">
              <a:avLst/>
            </a:prstTxWarp>
          </a:bodyPr>
          <a:lstStyle>
            <a:lvl1pPr eaLnBrk="0" hangingPunct="0">
              <a:defRPr sz="1200">
                <a:latin typeface="Arial" charset="0"/>
                <a:ea typeface="ＭＳ Ｐゴシック" charset="-128"/>
                <a:cs typeface="+mn-cs"/>
              </a:defRPr>
            </a:lvl1pPr>
          </a:lstStyle>
          <a:p>
            <a:pPr>
              <a:defRPr/>
            </a:pPr>
            <a:endParaRPr lang="en-US"/>
          </a:p>
        </p:txBody>
      </p:sp>
      <p:sp>
        <p:nvSpPr>
          <p:cNvPr id="89093" name="Rectangle 5"/>
          <p:cNvSpPr>
            <a:spLocks noGrp="1" noChangeArrowheads="1"/>
          </p:cNvSpPr>
          <p:nvPr>
            <p:ph type="sldNum" sz="quarter" idx="3"/>
          </p:nvPr>
        </p:nvSpPr>
        <p:spPr bwMode="auto">
          <a:xfrm>
            <a:off x="3971925" y="8829675"/>
            <a:ext cx="3036888" cy="465138"/>
          </a:xfrm>
          <a:prstGeom prst="rect">
            <a:avLst/>
          </a:prstGeom>
          <a:noFill/>
          <a:ln w="9525">
            <a:noFill/>
            <a:miter lim="800000"/>
            <a:headEnd/>
            <a:tailEnd/>
          </a:ln>
          <a:effectLst/>
        </p:spPr>
        <p:txBody>
          <a:bodyPr vert="horz" wrap="square" lIns="93176" tIns="46588" rIns="93176" bIns="46588" numCol="1" anchor="b" anchorCtr="0" compatLnSpc="1">
            <a:prstTxWarp prst="textNoShape">
              <a:avLst/>
            </a:prstTxWarp>
          </a:bodyPr>
          <a:lstStyle>
            <a:lvl1pPr algn="r" eaLnBrk="0" hangingPunct="0">
              <a:defRPr sz="1200"/>
            </a:lvl1pPr>
          </a:lstStyle>
          <a:p>
            <a:fld id="{D0D248D2-10B7-44A1-B251-07ED80E063A3}" type="slidenum">
              <a:rPr lang="en-US"/>
              <a:pPr/>
              <a:t>‹#›</a:t>
            </a:fld>
            <a:endParaRPr lang="en-US"/>
          </a:p>
        </p:txBody>
      </p:sp>
    </p:spTree>
    <p:extLst>
      <p:ext uri="{BB962C8B-B14F-4D97-AF65-F5344CB8AC3E}">
        <p14:creationId xmlns:p14="http://schemas.microsoft.com/office/powerpoint/2010/main" val="19201277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6888" cy="465138"/>
          </a:xfrm>
          <a:prstGeom prst="rect">
            <a:avLst/>
          </a:prstGeom>
          <a:noFill/>
          <a:ln w="9525">
            <a:noFill/>
            <a:miter lim="800000"/>
            <a:headEnd/>
            <a:tailEnd/>
          </a:ln>
        </p:spPr>
        <p:txBody>
          <a:bodyPr vert="horz" wrap="square" lIns="93176" tIns="46588" rIns="93176" bIns="46588" numCol="1" anchor="t" anchorCtr="0" compatLnSpc="1">
            <a:prstTxWarp prst="textNoShape">
              <a:avLst/>
            </a:prstTxWarp>
          </a:bodyPr>
          <a:lstStyle>
            <a:lvl1pPr eaLnBrk="0" hangingPunct="0">
              <a:defRPr sz="1200" baseline="0">
                <a:latin typeface="Arial" charset="0"/>
                <a:ea typeface="ＭＳ Ｐゴシック" pitchFamily="-110" charset="-128"/>
                <a:cs typeface="+mn-cs"/>
              </a:defRPr>
            </a:lvl1pPr>
          </a:lstStyle>
          <a:p>
            <a:pPr>
              <a:defRPr/>
            </a:pPr>
            <a:endParaRPr lang="en-US"/>
          </a:p>
        </p:txBody>
      </p:sp>
      <p:sp>
        <p:nvSpPr>
          <p:cNvPr id="11267" name="Rectangle 3"/>
          <p:cNvSpPr>
            <a:spLocks noGrp="1" noChangeArrowheads="1"/>
          </p:cNvSpPr>
          <p:nvPr>
            <p:ph type="dt" idx="1"/>
          </p:nvPr>
        </p:nvSpPr>
        <p:spPr bwMode="auto">
          <a:xfrm>
            <a:off x="3973513" y="0"/>
            <a:ext cx="3036887" cy="465138"/>
          </a:xfrm>
          <a:prstGeom prst="rect">
            <a:avLst/>
          </a:prstGeom>
          <a:noFill/>
          <a:ln w="9525">
            <a:noFill/>
            <a:miter lim="800000"/>
            <a:headEnd/>
            <a:tailEnd/>
          </a:ln>
        </p:spPr>
        <p:txBody>
          <a:bodyPr vert="horz" wrap="square" lIns="93176" tIns="46588" rIns="93176" bIns="46588" numCol="1" anchor="t" anchorCtr="0" compatLnSpc="1">
            <a:prstTxWarp prst="textNoShape">
              <a:avLst/>
            </a:prstTxWarp>
          </a:bodyPr>
          <a:lstStyle>
            <a:lvl1pPr algn="r" eaLnBrk="0" hangingPunct="0">
              <a:defRPr sz="1200" baseline="0">
                <a:latin typeface="Arial" charset="0"/>
                <a:ea typeface="ＭＳ Ｐゴシック" pitchFamily="-110" charset="-128"/>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6" tIns="46588" rIns="93176" bIns="4658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831263"/>
            <a:ext cx="3036888" cy="465137"/>
          </a:xfrm>
          <a:prstGeom prst="rect">
            <a:avLst/>
          </a:prstGeom>
          <a:noFill/>
          <a:ln w="9525">
            <a:noFill/>
            <a:miter lim="800000"/>
            <a:headEnd/>
            <a:tailEnd/>
          </a:ln>
        </p:spPr>
        <p:txBody>
          <a:bodyPr vert="horz" wrap="square" lIns="93176" tIns="46588" rIns="93176" bIns="46588" numCol="1" anchor="b" anchorCtr="0" compatLnSpc="1">
            <a:prstTxWarp prst="textNoShape">
              <a:avLst/>
            </a:prstTxWarp>
          </a:bodyPr>
          <a:lstStyle>
            <a:lvl1pPr eaLnBrk="0" hangingPunct="0">
              <a:defRPr sz="1200" baseline="0">
                <a:latin typeface="Arial" charset="0"/>
                <a:ea typeface="ＭＳ Ｐゴシック" pitchFamily="-110" charset="-128"/>
                <a:cs typeface="+mn-cs"/>
              </a:defRPr>
            </a:lvl1pPr>
          </a:lstStyle>
          <a:p>
            <a:pPr>
              <a:defRPr/>
            </a:pPr>
            <a:endParaRPr lang="en-US"/>
          </a:p>
        </p:txBody>
      </p:sp>
      <p:sp>
        <p:nvSpPr>
          <p:cNvPr id="11271" name="Rectangle 7"/>
          <p:cNvSpPr>
            <a:spLocks noGrp="1" noChangeArrowheads="1"/>
          </p:cNvSpPr>
          <p:nvPr>
            <p:ph type="sldNum" sz="quarter" idx="5"/>
          </p:nvPr>
        </p:nvSpPr>
        <p:spPr bwMode="auto">
          <a:xfrm>
            <a:off x="3973513" y="8831263"/>
            <a:ext cx="3036887" cy="465137"/>
          </a:xfrm>
          <a:prstGeom prst="rect">
            <a:avLst/>
          </a:prstGeom>
          <a:noFill/>
          <a:ln w="9525">
            <a:noFill/>
            <a:miter lim="800000"/>
            <a:headEnd/>
            <a:tailEnd/>
          </a:ln>
        </p:spPr>
        <p:txBody>
          <a:bodyPr vert="horz" wrap="square" lIns="93176" tIns="46588" rIns="93176" bIns="46588" numCol="1" anchor="b" anchorCtr="0" compatLnSpc="1">
            <a:prstTxWarp prst="textNoShape">
              <a:avLst/>
            </a:prstTxWarp>
          </a:bodyPr>
          <a:lstStyle>
            <a:lvl1pPr algn="r" eaLnBrk="0" hangingPunct="0">
              <a:defRPr sz="1200" baseline="0"/>
            </a:lvl1pPr>
          </a:lstStyle>
          <a:p>
            <a:fld id="{9FD6B01F-5C18-4C48-A2EB-0DAC48B8D0F1}" type="slidenum">
              <a:rPr lang="en-US"/>
              <a:pPr/>
              <a:t>‹#›</a:t>
            </a:fld>
            <a:endParaRPr lang="en-US"/>
          </a:p>
        </p:txBody>
      </p:sp>
    </p:spTree>
    <p:extLst>
      <p:ext uri="{BB962C8B-B14F-4D97-AF65-F5344CB8AC3E}">
        <p14:creationId xmlns:p14="http://schemas.microsoft.com/office/powerpoint/2010/main" val="7042515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ercurynews.com/2019/10/02/san-jose-grapples-with-how-to-prevent-housing-displacemen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ercurynews.com/2019/10/02/san-jose-grapples-with-how-to-prevent-housing-displacemen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D6B01F-5C18-4C48-A2EB-0DAC48B8D0F1}" type="slidenum">
              <a:rPr lang="en-US" smtClean="0"/>
              <a:pPr/>
              <a:t>1</a:t>
            </a:fld>
            <a:endParaRPr lang="en-US"/>
          </a:p>
        </p:txBody>
      </p:sp>
    </p:spTree>
    <p:extLst>
      <p:ext uri="{BB962C8B-B14F-4D97-AF65-F5344CB8AC3E}">
        <p14:creationId xmlns:p14="http://schemas.microsoft.com/office/powerpoint/2010/main" val="920941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D6B01F-5C18-4C48-A2EB-0DAC48B8D0F1}" type="slidenum">
              <a:rPr lang="en-US" smtClean="0"/>
              <a:pPr/>
              <a:t>10</a:t>
            </a:fld>
            <a:endParaRPr lang="en-US"/>
          </a:p>
        </p:txBody>
      </p:sp>
    </p:spTree>
    <p:extLst>
      <p:ext uri="{BB962C8B-B14F-4D97-AF65-F5344CB8AC3E}">
        <p14:creationId xmlns:p14="http://schemas.microsoft.com/office/powerpoint/2010/main" val="1343987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D6B01F-5C18-4C48-A2EB-0DAC48B8D0F1}" type="slidenum">
              <a:rPr lang="en-US" smtClean="0"/>
              <a:pPr/>
              <a:t>11</a:t>
            </a:fld>
            <a:endParaRPr lang="en-US"/>
          </a:p>
        </p:txBody>
      </p:sp>
    </p:spTree>
    <p:extLst>
      <p:ext uri="{BB962C8B-B14F-4D97-AF65-F5344CB8AC3E}">
        <p14:creationId xmlns:p14="http://schemas.microsoft.com/office/powerpoint/2010/main" val="1994275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D6B01F-5C18-4C48-A2EB-0DAC48B8D0F1}" type="slidenum">
              <a:rPr lang="en-US" smtClean="0"/>
              <a:pPr/>
              <a:t>12</a:t>
            </a:fld>
            <a:endParaRPr lang="en-US"/>
          </a:p>
        </p:txBody>
      </p:sp>
    </p:spTree>
    <p:extLst>
      <p:ext uri="{BB962C8B-B14F-4D97-AF65-F5344CB8AC3E}">
        <p14:creationId xmlns:p14="http://schemas.microsoft.com/office/powerpoint/2010/main" val="422546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sz="1200" b="0" i="0" u="none" strike="noStrike" baseline="30000">
              <a:solidFill>
                <a:schemeClr val="bg1"/>
              </a:solidFill>
              <a:latin typeface="Source Sans Pro Semibold" panose="020B0603030403020204" pitchFamily="34" charset="0"/>
            </a:endParaRPr>
          </a:p>
        </p:txBody>
      </p:sp>
      <p:sp>
        <p:nvSpPr>
          <p:cNvPr id="4" name="Slide Number Placeholder 3"/>
          <p:cNvSpPr>
            <a:spLocks noGrp="1"/>
          </p:cNvSpPr>
          <p:nvPr>
            <p:ph type="sldNum" sz="quarter" idx="5"/>
          </p:nvPr>
        </p:nvSpPr>
        <p:spPr/>
        <p:txBody>
          <a:bodyPr/>
          <a:lstStyle/>
          <a:p>
            <a:fld id="{9FD6B01F-5C18-4C48-A2EB-0DAC48B8D0F1}" type="slidenum">
              <a:rPr lang="en-US" smtClean="0"/>
              <a:pPr/>
              <a:t>13</a:t>
            </a:fld>
            <a:endParaRPr lang="en-US"/>
          </a:p>
        </p:txBody>
      </p:sp>
    </p:spTree>
    <p:extLst>
      <p:ext uri="{BB962C8B-B14F-4D97-AF65-F5344CB8AC3E}">
        <p14:creationId xmlns:p14="http://schemas.microsoft.com/office/powerpoint/2010/main" val="3119146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D6B01F-5C18-4C48-A2EB-0DAC48B8D0F1}" type="slidenum">
              <a:rPr lang="en-US" smtClean="0"/>
              <a:pPr/>
              <a:t>14</a:t>
            </a:fld>
            <a:endParaRPr lang="en-US"/>
          </a:p>
        </p:txBody>
      </p:sp>
    </p:spTree>
    <p:extLst>
      <p:ext uri="{BB962C8B-B14F-4D97-AF65-F5344CB8AC3E}">
        <p14:creationId xmlns:p14="http://schemas.microsoft.com/office/powerpoint/2010/main" val="2722112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D6B01F-5C18-4C48-A2EB-0DAC48B8D0F1}" type="slidenum">
              <a:rPr lang="en-US" smtClean="0"/>
              <a:pPr/>
              <a:t>15</a:t>
            </a:fld>
            <a:endParaRPr lang="en-US"/>
          </a:p>
        </p:txBody>
      </p:sp>
    </p:spTree>
    <p:extLst>
      <p:ext uri="{BB962C8B-B14F-4D97-AF65-F5344CB8AC3E}">
        <p14:creationId xmlns:p14="http://schemas.microsoft.com/office/powerpoint/2010/main" val="4123086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effectLst/>
              <a:latin typeface="Calibri" panose="020F0502020204030204" pitchFamily="34" charset="0"/>
              <a:ea typeface="Calibri" panose="020F0502020204030204" pitchFamily="34" charset="0"/>
            </a:endParaRPr>
          </a:p>
          <a:p>
            <a:endParaRPr lang="en-US" sz="1200"/>
          </a:p>
        </p:txBody>
      </p:sp>
      <p:sp>
        <p:nvSpPr>
          <p:cNvPr id="4" name="Slide Number Placeholder 3"/>
          <p:cNvSpPr>
            <a:spLocks noGrp="1"/>
          </p:cNvSpPr>
          <p:nvPr>
            <p:ph type="sldNum" sz="quarter" idx="5"/>
          </p:nvPr>
        </p:nvSpPr>
        <p:spPr/>
        <p:txBody>
          <a:bodyPr/>
          <a:lstStyle/>
          <a:p>
            <a:fld id="{9FD6B01F-5C18-4C48-A2EB-0DAC48B8D0F1}" type="slidenum">
              <a:rPr lang="en-US" smtClean="0"/>
              <a:pPr/>
              <a:t>16</a:t>
            </a:fld>
            <a:endParaRPr lang="en-US"/>
          </a:p>
        </p:txBody>
      </p:sp>
    </p:spTree>
    <p:extLst>
      <p:ext uri="{BB962C8B-B14F-4D97-AF65-F5344CB8AC3E}">
        <p14:creationId xmlns:p14="http://schemas.microsoft.com/office/powerpoint/2010/main" val="1548119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9FD6B01F-5C18-4C48-A2EB-0DAC48B8D0F1}" type="slidenum">
              <a:rPr lang="en-US" smtClean="0"/>
              <a:pPr/>
              <a:t>17</a:t>
            </a:fld>
            <a:endParaRPr lang="en-US"/>
          </a:p>
        </p:txBody>
      </p:sp>
    </p:spTree>
    <p:extLst>
      <p:ext uri="{BB962C8B-B14F-4D97-AF65-F5344CB8AC3E}">
        <p14:creationId xmlns:p14="http://schemas.microsoft.com/office/powerpoint/2010/main" val="996417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9FD6B01F-5C18-4C48-A2EB-0DAC48B8D0F1}" type="slidenum">
              <a:rPr lang="en-US" smtClean="0"/>
              <a:pPr/>
              <a:t>18</a:t>
            </a:fld>
            <a:endParaRPr lang="en-US"/>
          </a:p>
        </p:txBody>
      </p:sp>
    </p:spTree>
    <p:extLst>
      <p:ext uri="{BB962C8B-B14F-4D97-AF65-F5344CB8AC3E}">
        <p14:creationId xmlns:p14="http://schemas.microsoft.com/office/powerpoint/2010/main" val="2166740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9FD6B01F-5C18-4C48-A2EB-0DAC48B8D0F1}" type="slidenum">
              <a:rPr lang="en-US" smtClean="0"/>
              <a:pPr/>
              <a:t>19</a:t>
            </a:fld>
            <a:endParaRPr lang="en-US"/>
          </a:p>
        </p:txBody>
      </p:sp>
    </p:spTree>
    <p:extLst>
      <p:ext uri="{BB962C8B-B14F-4D97-AF65-F5344CB8AC3E}">
        <p14:creationId xmlns:p14="http://schemas.microsoft.com/office/powerpoint/2010/main" val="254938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D6B01F-5C18-4C48-A2EB-0DAC48B8D0F1}" type="slidenum">
              <a:rPr lang="en-US" smtClean="0"/>
              <a:pPr/>
              <a:t>2</a:t>
            </a:fld>
            <a:endParaRPr lang="en-US"/>
          </a:p>
        </p:txBody>
      </p:sp>
    </p:spTree>
    <p:extLst>
      <p:ext uri="{BB962C8B-B14F-4D97-AF65-F5344CB8AC3E}">
        <p14:creationId xmlns:p14="http://schemas.microsoft.com/office/powerpoint/2010/main" val="531303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9FD6B01F-5C18-4C48-A2EB-0DAC48B8D0F1}" type="slidenum">
              <a:rPr lang="en-US" smtClean="0"/>
              <a:pPr/>
              <a:t>20</a:t>
            </a:fld>
            <a:endParaRPr lang="en-US"/>
          </a:p>
        </p:txBody>
      </p:sp>
    </p:spTree>
    <p:extLst>
      <p:ext uri="{BB962C8B-B14F-4D97-AF65-F5344CB8AC3E}">
        <p14:creationId xmlns:p14="http://schemas.microsoft.com/office/powerpoint/2010/main" val="2525389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D6B01F-5C18-4C48-A2EB-0DAC48B8D0F1}" type="slidenum">
              <a:rPr lang="en-US" smtClean="0"/>
              <a:pPr/>
              <a:t>21</a:t>
            </a:fld>
            <a:endParaRPr lang="en-US"/>
          </a:p>
        </p:txBody>
      </p:sp>
    </p:spTree>
    <p:extLst>
      <p:ext uri="{BB962C8B-B14F-4D97-AF65-F5344CB8AC3E}">
        <p14:creationId xmlns:p14="http://schemas.microsoft.com/office/powerpoint/2010/main" val="238945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D6B01F-5C18-4C48-A2EB-0DAC48B8D0F1}" type="slidenum">
              <a:rPr lang="en-US" smtClean="0"/>
              <a:pPr/>
              <a:t>22</a:t>
            </a:fld>
            <a:endParaRPr lang="en-US"/>
          </a:p>
        </p:txBody>
      </p:sp>
    </p:spTree>
    <p:extLst>
      <p:ext uri="{BB962C8B-B14F-4D97-AF65-F5344CB8AC3E}">
        <p14:creationId xmlns:p14="http://schemas.microsoft.com/office/powerpoint/2010/main" val="2041210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D6B01F-5C18-4C48-A2EB-0DAC48B8D0F1}" type="slidenum">
              <a:rPr lang="en-US" smtClean="0"/>
              <a:pPr/>
              <a:t>23</a:t>
            </a:fld>
            <a:endParaRPr lang="en-US"/>
          </a:p>
        </p:txBody>
      </p:sp>
    </p:spTree>
    <p:extLst>
      <p:ext uri="{BB962C8B-B14F-4D97-AF65-F5344CB8AC3E}">
        <p14:creationId xmlns:p14="http://schemas.microsoft.com/office/powerpoint/2010/main" val="2117528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a:t>Community Strategy to End Displacement – 10 point recommendations</a:t>
            </a:r>
          </a:p>
          <a:p>
            <a:endParaRPr lang="en-US"/>
          </a:p>
          <a:p>
            <a:r>
              <a:rPr lang="en-US"/>
              <a:t>Public/private team from San Jose was selected </a:t>
            </a:r>
          </a:p>
          <a:p>
            <a:r>
              <a:rPr lang="en-US"/>
              <a:t>Part of City-wide Residential anti-displacement strategies</a:t>
            </a:r>
          </a:p>
          <a:p>
            <a:r>
              <a:rPr lang="en-US"/>
              <a:t>Market-created phenomenon</a:t>
            </a:r>
          </a:p>
          <a:p>
            <a:r>
              <a:rPr lang="en-US"/>
              <a:t>Thoughtful about Policies and funding priorities to alleviate problem</a:t>
            </a:r>
          </a:p>
          <a:p>
            <a:r>
              <a:rPr lang="en-US"/>
              <a:t>10 strategies</a:t>
            </a:r>
          </a:p>
          <a:p>
            <a:r>
              <a:rPr lang="en-US"/>
              <a:t>Extensive community engagement and local research </a:t>
            </a:r>
          </a:p>
          <a:p>
            <a:r>
              <a:rPr lang="en-US"/>
              <a:t>Gap analysis</a:t>
            </a:r>
          </a:p>
          <a:p>
            <a:endParaRPr lang="en-US"/>
          </a:p>
          <a:p>
            <a:r>
              <a:rPr lang="en-US" b="0" i="0">
                <a:solidFill>
                  <a:srgbClr val="000000"/>
                </a:solidFill>
                <a:effectLst/>
                <a:latin typeface="Droid Sans"/>
              </a:rPr>
              <a:t>offers a wide range of policies and programs to both help tenants remain in their communities and foster the development of more affordable housing. </a:t>
            </a:r>
          </a:p>
          <a:p>
            <a:endParaRPr lang="en-US" b="0" i="0">
              <a:solidFill>
                <a:srgbClr val="000000"/>
              </a:solidFill>
              <a:effectLst/>
              <a:latin typeface="Droid Sans"/>
            </a:endParaRPr>
          </a:p>
          <a:p>
            <a:r>
              <a:rPr lang="en-US" b="0" i="0">
                <a:solidFill>
                  <a:srgbClr val="000000"/>
                </a:solidFill>
                <a:effectLst/>
                <a:latin typeface="Droid Sans"/>
              </a:rPr>
              <a:t>with thousands of San Jose residents </a:t>
            </a:r>
            <a:r>
              <a:rPr lang="en-US" b="0" i="0" u="none" strike="noStrike">
                <a:effectLst/>
                <a:latin typeface="Droid Sans"/>
                <a:hlinkClick r:id="rId3"/>
              </a:rPr>
              <a:t>teetering on the edge of displacement and evictions</a:t>
            </a:r>
            <a:r>
              <a:rPr lang="en-US" b="0" i="0">
                <a:solidFill>
                  <a:srgbClr val="000000"/>
                </a:solidFill>
                <a:effectLst/>
                <a:latin typeface="Droid Sans"/>
              </a:rPr>
              <a:t>, city officials have laid out a 10-point strategy aimed at keeping as many low-income renters in the city as possible — marking a first-of-its-kind blueprint for addressing the pressing problem in San Jose.</a:t>
            </a:r>
          </a:p>
          <a:p>
            <a:endParaRPr lang="en-US" b="0" i="0">
              <a:solidFill>
                <a:srgbClr val="000000"/>
              </a:solidFill>
              <a:effectLst/>
              <a:latin typeface="Droid Sans"/>
            </a:endParaRPr>
          </a:p>
          <a:p>
            <a:r>
              <a:rPr lang="en-US" b="0" i="0">
                <a:solidFill>
                  <a:srgbClr val="222222"/>
                </a:solidFill>
                <a:effectLst/>
                <a:latin typeface="gill-sans-nova"/>
              </a:rPr>
              <a:t>“The East San Jose PEACE Partnership is a group of residents and organizations working to build a healthy, peaceful, and empowered community by preventing and addressing violence and trauma through comprehensive violence prevention efforts throughout three zip codes </a:t>
            </a:r>
            <a:endParaRPr lang="en-US"/>
          </a:p>
        </p:txBody>
      </p:sp>
      <p:sp>
        <p:nvSpPr>
          <p:cNvPr id="4" name="Slide Number Placeholder 3"/>
          <p:cNvSpPr>
            <a:spLocks noGrp="1"/>
          </p:cNvSpPr>
          <p:nvPr>
            <p:ph type="sldNum" sz="quarter" idx="5"/>
          </p:nvPr>
        </p:nvSpPr>
        <p:spPr/>
        <p:txBody>
          <a:bodyPr/>
          <a:lstStyle/>
          <a:p>
            <a:fld id="{9FD6B01F-5C18-4C48-A2EB-0DAC48B8D0F1}" type="slidenum">
              <a:rPr lang="en-US" smtClean="0"/>
              <a:pPr/>
              <a:t>24</a:t>
            </a:fld>
            <a:endParaRPr lang="en-US"/>
          </a:p>
        </p:txBody>
      </p:sp>
    </p:spTree>
    <p:extLst>
      <p:ext uri="{BB962C8B-B14F-4D97-AF65-F5344CB8AC3E}">
        <p14:creationId xmlns:p14="http://schemas.microsoft.com/office/powerpoint/2010/main" val="2028691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a:t>Community Strategy to End Displacement – 10 point recommendations</a:t>
            </a:r>
          </a:p>
          <a:p>
            <a:endParaRPr lang="en-US"/>
          </a:p>
          <a:p>
            <a:r>
              <a:rPr lang="en-US"/>
              <a:t>Public/private team from San Jose was selected </a:t>
            </a:r>
          </a:p>
          <a:p>
            <a:r>
              <a:rPr lang="en-US"/>
              <a:t>Part of City-wide Residential anti-displacement strategies</a:t>
            </a:r>
          </a:p>
          <a:p>
            <a:r>
              <a:rPr lang="en-US"/>
              <a:t>Market-created phenomenon</a:t>
            </a:r>
          </a:p>
          <a:p>
            <a:r>
              <a:rPr lang="en-US"/>
              <a:t>Thoughtful about Policies and funding priorities to alleviate problem</a:t>
            </a:r>
          </a:p>
          <a:p>
            <a:r>
              <a:rPr lang="en-US"/>
              <a:t>10 strategies</a:t>
            </a:r>
          </a:p>
          <a:p>
            <a:r>
              <a:rPr lang="en-US"/>
              <a:t>Extensive community engagement and local research </a:t>
            </a:r>
          </a:p>
          <a:p>
            <a:r>
              <a:rPr lang="en-US"/>
              <a:t>Gap analysis</a:t>
            </a:r>
          </a:p>
          <a:p>
            <a:endParaRPr lang="en-US"/>
          </a:p>
          <a:p>
            <a:r>
              <a:rPr lang="en-US" b="0" i="0">
                <a:solidFill>
                  <a:srgbClr val="000000"/>
                </a:solidFill>
                <a:effectLst/>
                <a:latin typeface="Droid Sans"/>
              </a:rPr>
              <a:t>offers a wide range of policies and programs to both help tenants remain in their communities and foster the development of more affordable housing. </a:t>
            </a:r>
          </a:p>
          <a:p>
            <a:endParaRPr lang="en-US" b="0" i="0">
              <a:solidFill>
                <a:srgbClr val="000000"/>
              </a:solidFill>
              <a:effectLst/>
              <a:latin typeface="Droid Sans"/>
            </a:endParaRPr>
          </a:p>
          <a:p>
            <a:r>
              <a:rPr lang="en-US" b="0" i="0">
                <a:solidFill>
                  <a:srgbClr val="000000"/>
                </a:solidFill>
                <a:effectLst/>
                <a:latin typeface="Droid Sans"/>
              </a:rPr>
              <a:t>with thousands of San Jose residents </a:t>
            </a:r>
            <a:r>
              <a:rPr lang="en-US" b="0" i="0" u="none" strike="noStrike">
                <a:effectLst/>
                <a:latin typeface="Droid Sans"/>
                <a:hlinkClick r:id="rId3"/>
              </a:rPr>
              <a:t>teetering on the edge of displacement and evictions</a:t>
            </a:r>
            <a:r>
              <a:rPr lang="en-US" b="0" i="0">
                <a:solidFill>
                  <a:srgbClr val="000000"/>
                </a:solidFill>
                <a:effectLst/>
                <a:latin typeface="Droid Sans"/>
              </a:rPr>
              <a:t>, city officials have laid out a 10-point strategy aimed at keeping as many low-income renters in the city as possible — marking a first-of-its-kind blueprint for addressing the pressing problem in San Jose.</a:t>
            </a:r>
          </a:p>
          <a:p>
            <a:endParaRPr lang="en-US" b="0" i="0">
              <a:solidFill>
                <a:srgbClr val="000000"/>
              </a:solidFill>
              <a:effectLst/>
              <a:latin typeface="Droid Sans"/>
            </a:endParaRPr>
          </a:p>
          <a:p>
            <a:r>
              <a:rPr lang="en-US" b="0" i="0">
                <a:solidFill>
                  <a:srgbClr val="222222"/>
                </a:solidFill>
                <a:effectLst/>
                <a:latin typeface="gill-sans-nova"/>
              </a:rPr>
              <a:t>“The East San Jose PEACE Partnership is a group of residents and organizations working to build a healthy, peaceful, and empowered community by preventing and addressing violence and trauma through comprehensive violence prevention efforts throughout three zip codes </a:t>
            </a:r>
            <a:endParaRPr lang="en-US"/>
          </a:p>
        </p:txBody>
      </p:sp>
      <p:sp>
        <p:nvSpPr>
          <p:cNvPr id="4" name="Slide Number Placeholder 3"/>
          <p:cNvSpPr>
            <a:spLocks noGrp="1"/>
          </p:cNvSpPr>
          <p:nvPr>
            <p:ph type="sldNum" sz="quarter" idx="5"/>
          </p:nvPr>
        </p:nvSpPr>
        <p:spPr/>
        <p:txBody>
          <a:bodyPr/>
          <a:lstStyle/>
          <a:p>
            <a:fld id="{9FD6B01F-5C18-4C48-A2EB-0DAC48B8D0F1}" type="slidenum">
              <a:rPr lang="en-US" smtClean="0"/>
              <a:pPr/>
              <a:t>25</a:t>
            </a:fld>
            <a:endParaRPr lang="en-US"/>
          </a:p>
        </p:txBody>
      </p:sp>
    </p:spTree>
    <p:extLst>
      <p:ext uri="{BB962C8B-B14F-4D97-AF65-F5344CB8AC3E}">
        <p14:creationId xmlns:p14="http://schemas.microsoft.com/office/powerpoint/2010/main" val="1872216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9FD6B01F-5C18-4C48-A2EB-0DAC48B8D0F1}" type="slidenum">
              <a:rPr lang="en-US" smtClean="0"/>
              <a:pPr/>
              <a:t>26</a:t>
            </a:fld>
            <a:endParaRPr lang="en-US"/>
          </a:p>
        </p:txBody>
      </p:sp>
    </p:spTree>
    <p:extLst>
      <p:ext uri="{BB962C8B-B14F-4D97-AF65-F5344CB8AC3E}">
        <p14:creationId xmlns:p14="http://schemas.microsoft.com/office/powerpoint/2010/main" val="1996794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a:spcBef>
                <a:spcPts val="1200"/>
              </a:spcBef>
              <a:spcAft>
                <a:spcPts val="1200"/>
              </a:spcAft>
            </a:pPr>
            <a:endParaRPr lang="en-US" sz="2800"/>
          </a:p>
        </p:txBody>
      </p:sp>
      <p:sp>
        <p:nvSpPr>
          <p:cNvPr id="4" name="Slide Number Placeholder 3"/>
          <p:cNvSpPr>
            <a:spLocks noGrp="1"/>
          </p:cNvSpPr>
          <p:nvPr>
            <p:ph type="sldNum" sz="quarter" idx="5"/>
          </p:nvPr>
        </p:nvSpPr>
        <p:spPr/>
        <p:txBody>
          <a:bodyPr/>
          <a:lstStyle/>
          <a:p>
            <a:fld id="{9FD6B01F-5C18-4C48-A2EB-0DAC48B8D0F1}" type="slidenum">
              <a:rPr lang="en-US" smtClean="0"/>
              <a:pPr/>
              <a:t>27</a:t>
            </a:fld>
            <a:endParaRPr lang="en-US"/>
          </a:p>
        </p:txBody>
      </p:sp>
    </p:spTree>
    <p:extLst>
      <p:ext uri="{BB962C8B-B14F-4D97-AF65-F5344CB8AC3E}">
        <p14:creationId xmlns:p14="http://schemas.microsoft.com/office/powerpoint/2010/main" val="2169602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a:spcBef>
                <a:spcPts val="1200"/>
              </a:spcBef>
              <a:spcAft>
                <a:spcPts val="1200"/>
              </a:spcAft>
            </a:pPr>
            <a:endParaRPr lang="en-US" sz="2800"/>
          </a:p>
        </p:txBody>
      </p:sp>
      <p:sp>
        <p:nvSpPr>
          <p:cNvPr id="4" name="Slide Number Placeholder 3"/>
          <p:cNvSpPr>
            <a:spLocks noGrp="1"/>
          </p:cNvSpPr>
          <p:nvPr>
            <p:ph type="sldNum" sz="quarter" idx="5"/>
          </p:nvPr>
        </p:nvSpPr>
        <p:spPr/>
        <p:txBody>
          <a:bodyPr/>
          <a:lstStyle/>
          <a:p>
            <a:fld id="{9FD6B01F-5C18-4C48-A2EB-0DAC48B8D0F1}" type="slidenum">
              <a:rPr lang="en-US" smtClean="0"/>
              <a:pPr/>
              <a:t>28</a:t>
            </a:fld>
            <a:endParaRPr lang="en-US"/>
          </a:p>
        </p:txBody>
      </p:sp>
    </p:spTree>
    <p:extLst>
      <p:ext uri="{BB962C8B-B14F-4D97-AF65-F5344CB8AC3E}">
        <p14:creationId xmlns:p14="http://schemas.microsoft.com/office/powerpoint/2010/main" val="933630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a:spcBef>
                <a:spcPts val="1200"/>
              </a:spcBef>
              <a:spcAft>
                <a:spcPts val="1200"/>
              </a:spcAft>
            </a:pPr>
            <a:endParaRPr lang="en-US" sz="2800"/>
          </a:p>
        </p:txBody>
      </p:sp>
      <p:sp>
        <p:nvSpPr>
          <p:cNvPr id="4" name="Slide Number Placeholder 3"/>
          <p:cNvSpPr>
            <a:spLocks noGrp="1"/>
          </p:cNvSpPr>
          <p:nvPr>
            <p:ph type="sldNum" sz="quarter" idx="5"/>
          </p:nvPr>
        </p:nvSpPr>
        <p:spPr/>
        <p:txBody>
          <a:bodyPr/>
          <a:lstStyle/>
          <a:p>
            <a:fld id="{9FD6B01F-5C18-4C48-A2EB-0DAC48B8D0F1}" type="slidenum">
              <a:rPr lang="en-US" smtClean="0"/>
              <a:pPr/>
              <a:t>29</a:t>
            </a:fld>
            <a:endParaRPr lang="en-US"/>
          </a:p>
        </p:txBody>
      </p:sp>
    </p:spTree>
    <p:extLst>
      <p:ext uri="{BB962C8B-B14F-4D97-AF65-F5344CB8AC3E}">
        <p14:creationId xmlns:p14="http://schemas.microsoft.com/office/powerpoint/2010/main" val="4277293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D6B01F-5C18-4C48-A2EB-0DAC48B8D0F1}" type="slidenum">
              <a:rPr lang="en-US" smtClean="0"/>
              <a:pPr/>
              <a:t>3</a:t>
            </a:fld>
            <a:endParaRPr lang="en-US"/>
          </a:p>
        </p:txBody>
      </p:sp>
    </p:spTree>
    <p:extLst>
      <p:ext uri="{BB962C8B-B14F-4D97-AF65-F5344CB8AC3E}">
        <p14:creationId xmlns:p14="http://schemas.microsoft.com/office/powerpoint/2010/main" val="23512203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a:spcBef>
                <a:spcPts val="1200"/>
              </a:spcBef>
              <a:spcAft>
                <a:spcPts val="1200"/>
              </a:spcAft>
            </a:pPr>
            <a:endParaRPr lang="en-US" sz="2800"/>
          </a:p>
        </p:txBody>
      </p:sp>
      <p:sp>
        <p:nvSpPr>
          <p:cNvPr id="4" name="Slide Number Placeholder 3"/>
          <p:cNvSpPr>
            <a:spLocks noGrp="1"/>
          </p:cNvSpPr>
          <p:nvPr>
            <p:ph type="sldNum" sz="quarter" idx="5"/>
          </p:nvPr>
        </p:nvSpPr>
        <p:spPr/>
        <p:txBody>
          <a:bodyPr/>
          <a:lstStyle/>
          <a:p>
            <a:fld id="{9FD6B01F-5C18-4C48-A2EB-0DAC48B8D0F1}" type="slidenum">
              <a:rPr lang="en-US" smtClean="0"/>
              <a:pPr/>
              <a:t>30</a:t>
            </a:fld>
            <a:endParaRPr lang="en-US"/>
          </a:p>
        </p:txBody>
      </p:sp>
    </p:spTree>
    <p:extLst>
      <p:ext uri="{BB962C8B-B14F-4D97-AF65-F5344CB8AC3E}">
        <p14:creationId xmlns:p14="http://schemas.microsoft.com/office/powerpoint/2010/main" val="1528794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D6B01F-5C18-4C48-A2EB-0DAC48B8D0F1}" type="slidenum">
              <a:rPr lang="en-US" smtClean="0"/>
              <a:pPr/>
              <a:t>31</a:t>
            </a:fld>
            <a:endParaRPr lang="en-US"/>
          </a:p>
        </p:txBody>
      </p:sp>
    </p:spTree>
    <p:extLst>
      <p:ext uri="{BB962C8B-B14F-4D97-AF65-F5344CB8AC3E}">
        <p14:creationId xmlns:p14="http://schemas.microsoft.com/office/powerpoint/2010/main" val="1523724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D6B01F-5C18-4C48-A2EB-0DAC48B8D0F1}" type="slidenum">
              <a:rPr lang="en-US" smtClean="0"/>
              <a:pPr/>
              <a:t>4</a:t>
            </a:fld>
            <a:endParaRPr lang="en-US"/>
          </a:p>
        </p:txBody>
      </p:sp>
    </p:spTree>
    <p:extLst>
      <p:ext uri="{BB962C8B-B14F-4D97-AF65-F5344CB8AC3E}">
        <p14:creationId xmlns:p14="http://schemas.microsoft.com/office/powerpoint/2010/main" val="2779535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D6B01F-5C18-4C48-A2EB-0DAC48B8D0F1}" type="slidenum">
              <a:rPr lang="en-US" smtClean="0"/>
              <a:pPr/>
              <a:t>5</a:t>
            </a:fld>
            <a:endParaRPr lang="en-US"/>
          </a:p>
        </p:txBody>
      </p:sp>
    </p:spTree>
    <p:extLst>
      <p:ext uri="{BB962C8B-B14F-4D97-AF65-F5344CB8AC3E}">
        <p14:creationId xmlns:p14="http://schemas.microsoft.com/office/powerpoint/2010/main" val="223624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D6B01F-5C18-4C48-A2EB-0DAC48B8D0F1}" type="slidenum">
              <a:rPr lang="en-US" smtClean="0"/>
              <a:pPr/>
              <a:t>6</a:t>
            </a:fld>
            <a:endParaRPr lang="en-US"/>
          </a:p>
        </p:txBody>
      </p:sp>
    </p:spTree>
    <p:extLst>
      <p:ext uri="{BB962C8B-B14F-4D97-AF65-F5344CB8AC3E}">
        <p14:creationId xmlns:p14="http://schemas.microsoft.com/office/powerpoint/2010/main" val="3618255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D6B01F-5C18-4C48-A2EB-0DAC48B8D0F1}" type="slidenum">
              <a:rPr lang="en-US" smtClean="0"/>
              <a:pPr/>
              <a:t>7</a:t>
            </a:fld>
            <a:endParaRPr lang="en-US"/>
          </a:p>
        </p:txBody>
      </p:sp>
    </p:spTree>
    <p:extLst>
      <p:ext uri="{BB962C8B-B14F-4D97-AF65-F5344CB8AC3E}">
        <p14:creationId xmlns:p14="http://schemas.microsoft.com/office/powerpoint/2010/main" val="1063121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D6B01F-5C18-4C48-A2EB-0DAC48B8D0F1}" type="slidenum">
              <a:rPr lang="en-US" smtClean="0"/>
              <a:pPr/>
              <a:t>8</a:t>
            </a:fld>
            <a:endParaRPr lang="en-US"/>
          </a:p>
        </p:txBody>
      </p:sp>
    </p:spTree>
    <p:extLst>
      <p:ext uri="{BB962C8B-B14F-4D97-AF65-F5344CB8AC3E}">
        <p14:creationId xmlns:p14="http://schemas.microsoft.com/office/powerpoint/2010/main" val="1101239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D6B01F-5C18-4C48-A2EB-0DAC48B8D0F1}" type="slidenum">
              <a:rPr lang="en-US" smtClean="0"/>
              <a:pPr/>
              <a:t>9</a:t>
            </a:fld>
            <a:endParaRPr lang="en-US"/>
          </a:p>
        </p:txBody>
      </p:sp>
    </p:spTree>
    <p:extLst>
      <p:ext uri="{BB962C8B-B14F-4D97-AF65-F5344CB8AC3E}">
        <p14:creationId xmlns:p14="http://schemas.microsoft.com/office/powerpoint/2010/main" val="4279503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5E5E6-4691-4F59-B93F-1DE75082FB0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0933923-2F49-4F10-94BA-F729A4326F7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0BD53C3-73C9-459F-B0FE-F2FCF3D6BCFC}"/>
              </a:ext>
            </a:extLst>
          </p:cNvPr>
          <p:cNvSpPr>
            <a:spLocks noGrp="1"/>
          </p:cNvSpPr>
          <p:nvPr>
            <p:ph type="dt" sz="half" idx="10"/>
          </p:nvPr>
        </p:nvSpPr>
        <p:spPr/>
        <p:txBody>
          <a:bodyPr/>
          <a:lstStyle/>
          <a:p>
            <a:fld id="{7BE07122-AAB2-4AA6-9E59-3D42043CCE13}" type="datetimeFigureOut">
              <a:rPr lang="en-US" smtClean="0"/>
              <a:t>7/7/2023</a:t>
            </a:fld>
            <a:endParaRPr lang="en-US"/>
          </a:p>
        </p:txBody>
      </p:sp>
      <p:sp>
        <p:nvSpPr>
          <p:cNvPr id="5" name="Footer Placeholder 4">
            <a:extLst>
              <a:ext uri="{FF2B5EF4-FFF2-40B4-BE49-F238E27FC236}">
                <a16:creationId xmlns:a16="http://schemas.microsoft.com/office/drawing/2014/main" id="{5922DB80-776A-4AB7-B9A7-C816161FCE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12B7E-EC32-49D6-9C1B-29B573745484}"/>
              </a:ext>
            </a:extLst>
          </p:cNvPr>
          <p:cNvSpPr>
            <a:spLocks noGrp="1"/>
          </p:cNvSpPr>
          <p:nvPr>
            <p:ph type="sldNum" sz="quarter" idx="12"/>
          </p:nvPr>
        </p:nvSpPr>
        <p:spPr/>
        <p:txBody>
          <a:bodyPr/>
          <a:lstStyle/>
          <a:p>
            <a:fld id="{58D47519-4B23-49D5-B420-F7F5EB005B53}" type="slidenum">
              <a:rPr lang="en-US" smtClean="0"/>
              <a:t>‹#›</a:t>
            </a:fld>
            <a:endParaRPr lang="en-US"/>
          </a:p>
        </p:txBody>
      </p:sp>
    </p:spTree>
    <p:extLst>
      <p:ext uri="{BB962C8B-B14F-4D97-AF65-F5344CB8AC3E}">
        <p14:creationId xmlns:p14="http://schemas.microsoft.com/office/powerpoint/2010/main" val="2420044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5839E-7AB7-4581-AE00-4C9CA1E24C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85B9C9-1C5C-41F7-ACCE-9746A32CA1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1B9E7-C2BC-4A3A-B58E-CF8344EF07CC}"/>
              </a:ext>
            </a:extLst>
          </p:cNvPr>
          <p:cNvSpPr>
            <a:spLocks noGrp="1"/>
          </p:cNvSpPr>
          <p:nvPr>
            <p:ph type="dt" sz="half" idx="10"/>
          </p:nvPr>
        </p:nvSpPr>
        <p:spPr/>
        <p:txBody>
          <a:bodyPr/>
          <a:lstStyle/>
          <a:p>
            <a:fld id="{7BE07122-AAB2-4AA6-9E59-3D42043CCE13}" type="datetimeFigureOut">
              <a:rPr lang="en-US" smtClean="0"/>
              <a:t>7/7/2023</a:t>
            </a:fld>
            <a:endParaRPr lang="en-US"/>
          </a:p>
        </p:txBody>
      </p:sp>
      <p:sp>
        <p:nvSpPr>
          <p:cNvPr id="5" name="Footer Placeholder 4">
            <a:extLst>
              <a:ext uri="{FF2B5EF4-FFF2-40B4-BE49-F238E27FC236}">
                <a16:creationId xmlns:a16="http://schemas.microsoft.com/office/drawing/2014/main" id="{2F56E606-92F3-45C2-B817-ED986582E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C9AE6-05C5-4B45-870B-C57E34908A0F}"/>
              </a:ext>
            </a:extLst>
          </p:cNvPr>
          <p:cNvSpPr>
            <a:spLocks noGrp="1"/>
          </p:cNvSpPr>
          <p:nvPr>
            <p:ph type="sldNum" sz="quarter" idx="12"/>
          </p:nvPr>
        </p:nvSpPr>
        <p:spPr/>
        <p:txBody>
          <a:bodyPr/>
          <a:lstStyle/>
          <a:p>
            <a:fld id="{58D47519-4B23-49D5-B420-F7F5EB005B53}" type="slidenum">
              <a:rPr lang="en-US" smtClean="0"/>
              <a:t>‹#›</a:t>
            </a:fld>
            <a:endParaRPr lang="en-US"/>
          </a:p>
        </p:txBody>
      </p:sp>
    </p:spTree>
    <p:extLst>
      <p:ext uri="{BB962C8B-B14F-4D97-AF65-F5344CB8AC3E}">
        <p14:creationId xmlns:p14="http://schemas.microsoft.com/office/powerpoint/2010/main" val="2289662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014975-96F6-43EB-A4C2-ADA7BDE0193E}"/>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A38842-CFED-4837-9B9B-851A5FC435CB}"/>
              </a:ext>
            </a:extLst>
          </p:cNvPr>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72B29-A90B-464E-8BCE-C883F238E485}"/>
              </a:ext>
            </a:extLst>
          </p:cNvPr>
          <p:cNvSpPr>
            <a:spLocks noGrp="1"/>
          </p:cNvSpPr>
          <p:nvPr>
            <p:ph type="dt" sz="half" idx="10"/>
          </p:nvPr>
        </p:nvSpPr>
        <p:spPr/>
        <p:txBody>
          <a:bodyPr/>
          <a:lstStyle/>
          <a:p>
            <a:fld id="{7BE07122-AAB2-4AA6-9E59-3D42043CCE13}" type="datetimeFigureOut">
              <a:rPr lang="en-US" smtClean="0"/>
              <a:t>7/7/2023</a:t>
            </a:fld>
            <a:endParaRPr lang="en-US"/>
          </a:p>
        </p:txBody>
      </p:sp>
      <p:sp>
        <p:nvSpPr>
          <p:cNvPr id="5" name="Footer Placeholder 4">
            <a:extLst>
              <a:ext uri="{FF2B5EF4-FFF2-40B4-BE49-F238E27FC236}">
                <a16:creationId xmlns:a16="http://schemas.microsoft.com/office/drawing/2014/main" id="{757DA52E-AAAD-4EB6-9F3B-9A75105668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25D4B-A921-44E2-B5BB-AC1CF6CD8568}"/>
              </a:ext>
            </a:extLst>
          </p:cNvPr>
          <p:cNvSpPr>
            <a:spLocks noGrp="1"/>
          </p:cNvSpPr>
          <p:nvPr>
            <p:ph type="sldNum" sz="quarter" idx="12"/>
          </p:nvPr>
        </p:nvSpPr>
        <p:spPr/>
        <p:txBody>
          <a:bodyPr/>
          <a:lstStyle/>
          <a:p>
            <a:fld id="{58D47519-4B23-49D5-B420-F7F5EB005B53}" type="slidenum">
              <a:rPr lang="en-US" smtClean="0"/>
              <a:t>‹#›</a:t>
            </a:fld>
            <a:endParaRPr lang="en-US"/>
          </a:p>
        </p:txBody>
      </p:sp>
    </p:spTree>
    <p:extLst>
      <p:ext uri="{BB962C8B-B14F-4D97-AF65-F5344CB8AC3E}">
        <p14:creationId xmlns:p14="http://schemas.microsoft.com/office/powerpoint/2010/main" val="3072560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6667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406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9855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0467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6422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6332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524000"/>
            <a:ext cx="36957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1524000"/>
            <a:ext cx="36957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4E78-90E1-406C-8CA4-CDF831F6F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DB85FC-21B7-4985-BF50-978C50F6F3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8C779-16ED-4D12-8BC3-4DBCFE540A52}"/>
              </a:ext>
            </a:extLst>
          </p:cNvPr>
          <p:cNvSpPr>
            <a:spLocks noGrp="1"/>
          </p:cNvSpPr>
          <p:nvPr>
            <p:ph type="dt" sz="half" idx="10"/>
          </p:nvPr>
        </p:nvSpPr>
        <p:spPr/>
        <p:txBody>
          <a:bodyPr/>
          <a:lstStyle/>
          <a:p>
            <a:fld id="{7BE07122-AAB2-4AA6-9E59-3D42043CCE13}" type="datetimeFigureOut">
              <a:rPr lang="en-US" smtClean="0"/>
              <a:t>7/7/2023</a:t>
            </a:fld>
            <a:endParaRPr lang="en-US"/>
          </a:p>
        </p:txBody>
      </p:sp>
      <p:sp>
        <p:nvSpPr>
          <p:cNvPr id="5" name="Footer Placeholder 4">
            <a:extLst>
              <a:ext uri="{FF2B5EF4-FFF2-40B4-BE49-F238E27FC236}">
                <a16:creationId xmlns:a16="http://schemas.microsoft.com/office/drawing/2014/main" id="{2702850D-41AB-4A3F-8C53-4304AB59E0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096B2-3087-49AA-BBE3-F103ADBB3C5F}"/>
              </a:ext>
            </a:extLst>
          </p:cNvPr>
          <p:cNvSpPr>
            <a:spLocks noGrp="1"/>
          </p:cNvSpPr>
          <p:nvPr>
            <p:ph type="sldNum" sz="quarter" idx="12"/>
          </p:nvPr>
        </p:nvSpPr>
        <p:spPr/>
        <p:txBody>
          <a:bodyPr/>
          <a:lstStyle/>
          <a:p>
            <a:fld id="{58D47519-4B23-49D5-B420-F7F5EB005B53}" type="slidenum">
              <a:rPr lang="en-US" smtClean="0"/>
              <a:t>‹#›</a:t>
            </a:fld>
            <a:endParaRPr lang="en-US"/>
          </a:p>
        </p:txBody>
      </p:sp>
    </p:spTree>
    <p:extLst>
      <p:ext uri="{BB962C8B-B14F-4D97-AF65-F5344CB8AC3E}">
        <p14:creationId xmlns:p14="http://schemas.microsoft.com/office/powerpoint/2010/main" val="3521263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EB5DC-8EB6-4575-A716-E241ECEC4F41}"/>
              </a:ext>
            </a:extLst>
          </p:cNvPr>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84201B4-FE99-4BDE-80CB-AD38D1A0ACB8}"/>
              </a:ext>
            </a:extLst>
          </p:cNvPr>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CCC36-E75B-431C-8D8B-BBE0B5E7B6A1}"/>
              </a:ext>
            </a:extLst>
          </p:cNvPr>
          <p:cNvSpPr>
            <a:spLocks noGrp="1"/>
          </p:cNvSpPr>
          <p:nvPr>
            <p:ph type="dt" sz="half" idx="10"/>
          </p:nvPr>
        </p:nvSpPr>
        <p:spPr/>
        <p:txBody>
          <a:bodyPr/>
          <a:lstStyle/>
          <a:p>
            <a:fld id="{7BE07122-AAB2-4AA6-9E59-3D42043CCE13}" type="datetimeFigureOut">
              <a:rPr lang="en-US" smtClean="0"/>
              <a:t>7/7/2023</a:t>
            </a:fld>
            <a:endParaRPr lang="en-US"/>
          </a:p>
        </p:txBody>
      </p:sp>
      <p:sp>
        <p:nvSpPr>
          <p:cNvPr id="5" name="Footer Placeholder 4">
            <a:extLst>
              <a:ext uri="{FF2B5EF4-FFF2-40B4-BE49-F238E27FC236}">
                <a16:creationId xmlns:a16="http://schemas.microsoft.com/office/drawing/2014/main" id="{E253B04A-7FFE-4CAA-AABA-8B1DC39C4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2C8D1-BF9F-4FD2-86EB-2C1F88D0B6A9}"/>
              </a:ext>
            </a:extLst>
          </p:cNvPr>
          <p:cNvSpPr>
            <a:spLocks noGrp="1"/>
          </p:cNvSpPr>
          <p:nvPr>
            <p:ph type="sldNum" sz="quarter" idx="12"/>
          </p:nvPr>
        </p:nvSpPr>
        <p:spPr/>
        <p:txBody>
          <a:bodyPr/>
          <a:lstStyle/>
          <a:p>
            <a:fld id="{58D47519-4B23-49D5-B420-F7F5EB005B53}" type="slidenum">
              <a:rPr lang="en-US" smtClean="0"/>
              <a:t>‹#›</a:t>
            </a:fld>
            <a:endParaRPr lang="en-US"/>
          </a:p>
        </p:txBody>
      </p:sp>
    </p:spTree>
    <p:extLst>
      <p:ext uri="{BB962C8B-B14F-4D97-AF65-F5344CB8AC3E}">
        <p14:creationId xmlns:p14="http://schemas.microsoft.com/office/powerpoint/2010/main" val="2491160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1DE3-5587-4287-827C-9B0F7DA75A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7D4712-2FD2-48BA-8B2B-F82C0658624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5925D-1EAB-4BF8-96CD-26D8DF37A46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3E475F-3548-4504-921C-E7D364017329}"/>
              </a:ext>
            </a:extLst>
          </p:cNvPr>
          <p:cNvSpPr>
            <a:spLocks noGrp="1"/>
          </p:cNvSpPr>
          <p:nvPr>
            <p:ph type="dt" sz="half" idx="10"/>
          </p:nvPr>
        </p:nvSpPr>
        <p:spPr/>
        <p:txBody>
          <a:bodyPr/>
          <a:lstStyle/>
          <a:p>
            <a:fld id="{7BE07122-AAB2-4AA6-9E59-3D42043CCE13}" type="datetimeFigureOut">
              <a:rPr lang="en-US" smtClean="0"/>
              <a:t>7/7/2023</a:t>
            </a:fld>
            <a:endParaRPr lang="en-US"/>
          </a:p>
        </p:txBody>
      </p:sp>
      <p:sp>
        <p:nvSpPr>
          <p:cNvPr id="6" name="Footer Placeholder 5">
            <a:extLst>
              <a:ext uri="{FF2B5EF4-FFF2-40B4-BE49-F238E27FC236}">
                <a16:creationId xmlns:a16="http://schemas.microsoft.com/office/drawing/2014/main" id="{CB0B9038-A8CF-4E50-94DD-3505C0916B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E913F0-16C0-4308-BDF6-3D9219163043}"/>
              </a:ext>
            </a:extLst>
          </p:cNvPr>
          <p:cNvSpPr>
            <a:spLocks noGrp="1"/>
          </p:cNvSpPr>
          <p:nvPr>
            <p:ph type="sldNum" sz="quarter" idx="12"/>
          </p:nvPr>
        </p:nvSpPr>
        <p:spPr/>
        <p:txBody>
          <a:bodyPr/>
          <a:lstStyle/>
          <a:p>
            <a:fld id="{58D47519-4B23-49D5-B420-F7F5EB005B53}" type="slidenum">
              <a:rPr lang="en-US" smtClean="0"/>
              <a:t>‹#›</a:t>
            </a:fld>
            <a:endParaRPr lang="en-US"/>
          </a:p>
        </p:txBody>
      </p:sp>
    </p:spTree>
    <p:extLst>
      <p:ext uri="{BB962C8B-B14F-4D97-AF65-F5344CB8AC3E}">
        <p14:creationId xmlns:p14="http://schemas.microsoft.com/office/powerpoint/2010/main" val="3691443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00FFE-ED8A-4DFC-AB55-77C396F86102}"/>
              </a:ext>
            </a:extLst>
          </p:cNvPr>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9DF0AF-AF62-4428-A9F7-A77876B8A50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C9F012C-9C77-4959-B73F-2122D26D702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03A707-A732-4D11-996D-E8A7C604C44C}"/>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EF6086-DF7D-4C62-8EEA-34035B191585}"/>
              </a:ext>
            </a:extLst>
          </p:cNvPr>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85F311-E04B-4C3F-A779-0674ADE2479F}"/>
              </a:ext>
            </a:extLst>
          </p:cNvPr>
          <p:cNvSpPr>
            <a:spLocks noGrp="1"/>
          </p:cNvSpPr>
          <p:nvPr>
            <p:ph type="dt" sz="half" idx="10"/>
          </p:nvPr>
        </p:nvSpPr>
        <p:spPr/>
        <p:txBody>
          <a:bodyPr/>
          <a:lstStyle/>
          <a:p>
            <a:fld id="{7BE07122-AAB2-4AA6-9E59-3D42043CCE13}" type="datetimeFigureOut">
              <a:rPr lang="en-US" smtClean="0"/>
              <a:t>7/7/2023</a:t>
            </a:fld>
            <a:endParaRPr lang="en-US"/>
          </a:p>
        </p:txBody>
      </p:sp>
      <p:sp>
        <p:nvSpPr>
          <p:cNvPr id="8" name="Footer Placeholder 7">
            <a:extLst>
              <a:ext uri="{FF2B5EF4-FFF2-40B4-BE49-F238E27FC236}">
                <a16:creationId xmlns:a16="http://schemas.microsoft.com/office/drawing/2014/main" id="{ADB61ACE-EAB0-42C5-9F9D-BE64FEB9AB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AB942-7A34-4023-92F1-FA20DBAC59EC}"/>
              </a:ext>
            </a:extLst>
          </p:cNvPr>
          <p:cNvSpPr>
            <a:spLocks noGrp="1"/>
          </p:cNvSpPr>
          <p:nvPr>
            <p:ph type="sldNum" sz="quarter" idx="12"/>
          </p:nvPr>
        </p:nvSpPr>
        <p:spPr/>
        <p:txBody>
          <a:bodyPr/>
          <a:lstStyle/>
          <a:p>
            <a:fld id="{58D47519-4B23-49D5-B420-F7F5EB005B53}" type="slidenum">
              <a:rPr lang="en-US" smtClean="0"/>
              <a:t>‹#›</a:t>
            </a:fld>
            <a:endParaRPr lang="en-US"/>
          </a:p>
        </p:txBody>
      </p:sp>
    </p:spTree>
    <p:extLst>
      <p:ext uri="{BB962C8B-B14F-4D97-AF65-F5344CB8AC3E}">
        <p14:creationId xmlns:p14="http://schemas.microsoft.com/office/powerpoint/2010/main" val="621472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757C1-DE65-413E-95B6-76EFCCE8C2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9CA136-FA3F-420A-BD9E-C07F6C92BF0C}"/>
              </a:ext>
            </a:extLst>
          </p:cNvPr>
          <p:cNvSpPr>
            <a:spLocks noGrp="1"/>
          </p:cNvSpPr>
          <p:nvPr>
            <p:ph type="dt" sz="half" idx="10"/>
          </p:nvPr>
        </p:nvSpPr>
        <p:spPr/>
        <p:txBody>
          <a:bodyPr/>
          <a:lstStyle/>
          <a:p>
            <a:fld id="{7BE07122-AAB2-4AA6-9E59-3D42043CCE13}" type="datetimeFigureOut">
              <a:rPr lang="en-US" smtClean="0"/>
              <a:t>7/7/2023</a:t>
            </a:fld>
            <a:endParaRPr lang="en-US"/>
          </a:p>
        </p:txBody>
      </p:sp>
      <p:sp>
        <p:nvSpPr>
          <p:cNvPr id="4" name="Footer Placeholder 3">
            <a:extLst>
              <a:ext uri="{FF2B5EF4-FFF2-40B4-BE49-F238E27FC236}">
                <a16:creationId xmlns:a16="http://schemas.microsoft.com/office/drawing/2014/main" id="{45172528-6165-4609-8D62-254C53FAD3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E9BAD1-28EB-4F09-8CC3-C6B17D2714F5}"/>
              </a:ext>
            </a:extLst>
          </p:cNvPr>
          <p:cNvSpPr>
            <a:spLocks noGrp="1"/>
          </p:cNvSpPr>
          <p:nvPr>
            <p:ph type="sldNum" sz="quarter" idx="12"/>
          </p:nvPr>
        </p:nvSpPr>
        <p:spPr/>
        <p:txBody>
          <a:bodyPr/>
          <a:lstStyle/>
          <a:p>
            <a:fld id="{58D47519-4B23-49D5-B420-F7F5EB005B53}" type="slidenum">
              <a:rPr lang="en-US" smtClean="0"/>
              <a:t>‹#›</a:t>
            </a:fld>
            <a:endParaRPr lang="en-US"/>
          </a:p>
        </p:txBody>
      </p:sp>
    </p:spTree>
    <p:extLst>
      <p:ext uri="{BB962C8B-B14F-4D97-AF65-F5344CB8AC3E}">
        <p14:creationId xmlns:p14="http://schemas.microsoft.com/office/powerpoint/2010/main" val="3448185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2CFFB-4477-4D32-8DA9-BBD0725484AD}"/>
              </a:ext>
            </a:extLst>
          </p:cNvPr>
          <p:cNvSpPr>
            <a:spLocks noGrp="1"/>
          </p:cNvSpPr>
          <p:nvPr>
            <p:ph type="dt" sz="half" idx="10"/>
          </p:nvPr>
        </p:nvSpPr>
        <p:spPr/>
        <p:txBody>
          <a:bodyPr/>
          <a:lstStyle/>
          <a:p>
            <a:fld id="{7BE07122-AAB2-4AA6-9E59-3D42043CCE13}" type="datetimeFigureOut">
              <a:rPr lang="en-US" smtClean="0"/>
              <a:t>7/7/2023</a:t>
            </a:fld>
            <a:endParaRPr lang="en-US"/>
          </a:p>
        </p:txBody>
      </p:sp>
      <p:sp>
        <p:nvSpPr>
          <p:cNvPr id="3" name="Footer Placeholder 2">
            <a:extLst>
              <a:ext uri="{FF2B5EF4-FFF2-40B4-BE49-F238E27FC236}">
                <a16:creationId xmlns:a16="http://schemas.microsoft.com/office/drawing/2014/main" id="{312A8DA2-D94E-4B9F-B87E-D60EA34319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1BE7C9-1540-498A-85AB-D727B41C24CC}"/>
              </a:ext>
            </a:extLst>
          </p:cNvPr>
          <p:cNvSpPr>
            <a:spLocks noGrp="1"/>
          </p:cNvSpPr>
          <p:nvPr>
            <p:ph type="sldNum" sz="quarter" idx="12"/>
          </p:nvPr>
        </p:nvSpPr>
        <p:spPr/>
        <p:txBody>
          <a:bodyPr/>
          <a:lstStyle/>
          <a:p>
            <a:fld id="{58D47519-4B23-49D5-B420-F7F5EB005B53}" type="slidenum">
              <a:rPr lang="en-US" smtClean="0"/>
              <a:t>‹#›</a:t>
            </a:fld>
            <a:endParaRPr lang="en-US"/>
          </a:p>
        </p:txBody>
      </p:sp>
    </p:spTree>
    <p:extLst>
      <p:ext uri="{BB962C8B-B14F-4D97-AF65-F5344CB8AC3E}">
        <p14:creationId xmlns:p14="http://schemas.microsoft.com/office/powerpoint/2010/main" val="3728590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E0D2E-4AD0-443E-A022-386587694CF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65EF3B2-5BD2-4970-A9B3-A731A41DC661}"/>
              </a:ext>
            </a:extLst>
          </p:cNvPr>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84FF2D-A6DE-4AEE-A460-B9C90CF600E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50EF48D-E840-4440-9608-E0FADA16C638}"/>
              </a:ext>
            </a:extLst>
          </p:cNvPr>
          <p:cNvSpPr>
            <a:spLocks noGrp="1"/>
          </p:cNvSpPr>
          <p:nvPr>
            <p:ph type="dt" sz="half" idx="10"/>
          </p:nvPr>
        </p:nvSpPr>
        <p:spPr/>
        <p:txBody>
          <a:bodyPr/>
          <a:lstStyle/>
          <a:p>
            <a:fld id="{7BE07122-AAB2-4AA6-9E59-3D42043CCE13}" type="datetimeFigureOut">
              <a:rPr lang="en-US" smtClean="0"/>
              <a:t>7/7/2023</a:t>
            </a:fld>
            <a:endParaRPr lang="en-US"/>
          </a:p>
        </p:txBody>
      </p:sp>
      <p:sp>
        <p:nvSpPr>
          <p:cNvPr id="6" name="Footer Placeholder 5">
            <a:extLst>
              <a:ext uri="{FF2B5EF4-FFF2-40B4-BE49-F238E27FC236}">
                <a16:creationId xmlns:a16="http://schemas.microsoft.com/office/drawing/2014/main" id="{2DAD9CEC-11AB-45A5-95E2-8371E426A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EC7752-2440-4DA6-803A-F6D29E74A057}"/>
              </a:ext>
            </a:extLst>
          </p:cNvPr>
          <p:cNvSpPr>
            <a:spLocks noGrp="1"/>
          </p:cNvSpPr>
          <p:nvPr>
            <p:ph type="sldNum" sz="quarter" idx="12"/>
          </p:nvPr>
        </p:nvSpPr>
        <p:spPr/>
        <p:txBody>
          <a:bodyPr/>
          <a:lstStyle/>
          <a:p>
            <a:fld id="{58D47519-4B23-49D5-B420-F7F5EB005B53}" type="slidenum">
              <a:rPr lang="en-US" smtClean="0"/>
              <a:t>‹#›</a:t>
            </a:fld>
            <a:endParaRPr lang="en-US"/>
          </a:p>
        </p:txBody>
      </p:sp>
    </p:spTree>
    <p:extLst>
      <p:ext uri="{BB962C8B-B14F-4D97-AF65-F5344CB8AC3E}">
        <p14:creationId xmlns:p14="http://schemas.microsoft.com/office/powerpoint/2010/main" val="2800598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9C05C-6E97-48F7-8F81-3C8B74EBB56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32A4FA2-BB0D-4F8C-BFCF-C419EE798268}"/>
              </a:ext>
            </a:extLst>
          </p:cNvPr>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5AD3D08-CA54-468B-9841-2977719C383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6FE4E96-802E-47DC-9D2F-BCECDC5F991C}"/>
              </a:ext>
            </a:extLst>
          </p:cNvPr>
          <p:cNvSpPr>
            <a:spLocks noGrp="1"/>
          </p:cNvSpPr>
          <p:nvPr>
            <p:ph type="dt" sz="half" idx="10"/>
          </p:nvPr>
        </p:nvSpPr>
        <p:spPr/>
        <p:txBody>
          <a:bodyPr/>
          <a:lstStyle/>
          <a:p>
            <a:fld id="{7BE07122-AAB2-4AA6-9E59-3D42043CCE13}" type="datetimeFigureOut">
              <a:rPr lang="en-US" smtClean="0"/>
              <a:t>7/7/2023</a:t>
            </a:fld>
            <a:endParaRPr lang="en-US"/>
          </a:p>
        </p:txBody>
      </p:sp>
      <p:sp>
        <p:nvSpPr>
          <p:cNvPr id="6" name="Footer Placeholder 5">
            <a:extLst>
              <a:ext uri="{FF2B5EF4-FFF2-40B4-BE49-F238E27FC236}">
                <a16:creationId xmlns:a16="http://schemas.microsoft.com/office/drawing/2014/main" id="{9B314356-DE99-4A00-958B-CCA35CF64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136BE-5B0A-44F0-AC8B-42CDB50A0ABD}"/>
              </a:ext>
            </a:extLst>
          </p:cNvPr>
          <p:cNvSpPr>
            <a:spLocks noGrp="1"/>
          </p:cNvSpPr>
          <p:nvPr>
            <p:ph type="sldNum" sz="quarter" idx="12"/>
          </p:nvPr>
        </p:nvSpPr>
        <p:spPr/>
        <p:txBody>
          <a:bodyPr/>
          <a:lstStyle/>
          <a:p>
            <a:fld id="{58D47519-4B23-49D5-B420-F7F5EB005B53}" type="slidenum">
              <a:rPr lang="en-US" smtClean="0"/>
              <a:t>‹#›</a:t>
            </a:fld>
            <a:endParaRPr lang="en-US"/>
          </a:p>
        </p:txBody>
      </p:sp>
    </p:spTree>
    <p:extLst>
      <p:ext uri="{BB962C8B-B14F-4D97-AF65-F5344CB8AC3E}">
        <p14:creationId xmlns:p14="http://schemas.microsoft.com/office/powerpoint/2010/main" val="456281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49093E-E97F-4779-A413-699A369C6D42}"/>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6F198D-7212-471B-A99B-E6D96F12BB9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B3234-637F-4807-B202-CDC246A755C6}"/>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BE07122-AAB2-4AA6-9E59-3D42043CCE13}" type="datetimeFigureOut">
              <a:rPr lang="en-US" smtClean="0"/>
              <a:t>7/7/2023</a:t>
            </a:fld>
            <a:endParaRPr lang="en-US"/>
          </a:p>
        </p:txBody>
      </p:sp>
      <p:sp>
        <p:nvSpPr>
          <p:cNvPr id="5" name="Footer Placeholder 4">
            <a:extLst>
              <a:ext uri="{FF2B5EF4-FFF2-40B4-BE49-F238E27FC236}">
                <a16:creationId xmlns:a16="http://schemas.microsoft.com/office/drawing/2014/main" id="{C819F1E8-15D1-4F3A-B6B4-18A88BF44C90}"/>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8C9163-0CC1-44B0-BCAB-DF0D6F1C5AE9}"/>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D47519-4B23-49D5-B420-F7F5EB005B53}" type="slidenum">
              <a:rPr lang="en-US" smtClean="0"/>
              <a:t>‹#›</a:t>
            </a:fld>
            <a:endParaRPr lang="en-US"/>
          </a:p>
        </p:txBody>
      </p:sp>
    </p:spTree>
    <p:extLst>
      <p:ext uri="{BB962C8B-B14F-4D97-AF65-F5344CB8AC3E}">
        <p14:creationId xmlns:p14="http://schemas.microsoft.com/office/powerpoint/2010/main" val="739218405"/>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 id="2147484213" r:id="rId12"/>
    <p:sldLayoutId id="2147484214" r:id="rId13"/>
    <p:sldLayoutId id="2147484215" r:id="rId14"/>
    <p:sldLayoutId id="2147484216" r:id="rId15"/>
    <p:sldLayoutId id="2147484217" r:id="rId16"/>
    <p:sldLayoutId id="2147484218" r:id="rId17"/>
    <p:sldLayoutId id="2147484192" r:id="rId18"/>
    <p:sldLayoutId id="2147484193" r:id="rId19"/>
    <p:sldLayoutId id="2147484194" r:id="rId20"/>
    <p:sldLayoutId id="2147484198" r:id="rId2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29637FB-9BEA-469F-B78E-2345EE5315FA}"/>
              </a:ext>
            </a:extLst>
          </p:cNvPr>
          <p:cNvPicPr>
            <a:picLocks noChangeAspect="1"/>
          </p:cNvPicPr>
          <p:nvPr/>
        </p:nvPicPr>
        <p:blipFill>
          <a:blip r:embed="rId3"/>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79DD320B-067B-4CEA-995A-DAB80328343F}"/>
              </a:ext>
            </a:extLst>
          </p:cNvPr>
          <p:cNvSpPr txBox="1"/>
          <p:nvPr/>
        </p:nvSpPr>
        <p:spPr>
          <a:xfrm>
            <a:off x="329671" y="457200"/>
            <a:ext cx="8484658" cy="789960"/>
          </a:xfrm>
          <a:prstGeom prst="rect">
            <a:avLst/>
          </a:prstGeom>
          <a:noFill/>
        </p:spPr>
        <p:txBody>
          <a:bodyPr wrap="square">
            <a:spAutoFit/>
          </a:bodyPr>
          <a:lstStyle/>
          <a:p>
            <a:pPr algn="ctr"/>
            <a:r>
              <a:rPr lang="en-US" sz="3600" baseline="30000">
                <a:solidFill>
                  <a:srgbClr val="3FA248"/>
                </a:solidFill>
                <a:latin typeface="Source Sans Pro Black" panose="020B0803030403020204" pitchFamily="34" charset="0"/>
              </a:rPr>
              <a:t>Accountable Communities for Health (ACH)</a:t>
            </a:r>
          </a:p>
          <a:p>
            <a:pPr algn="ctr"/>
            <a:r>
              <a:rPr lang="en-US" sz="3200" baseline="30000">
                <a:solidFill>
                  <a:srgbClr val="35BFE2"/>
                </a:solidFill>
                <a:latin typeface="Source Sans Pro Semibold" panose="020B0603030403020204" pitchFamily="34" charset="0"/>
              </a:rPr>
              <a:t>A place where communities come together to make change happen. </a:t>
            </a:r>
            <a:endParaRPr lang="en-US" sz="3600" baseline="30000">
              <a:solidFill>
                <a:srgbClr val="35BFE2"/>
              </a:solidFill>
              <a:latin typeface="Source Sans Pro Semibold" panose="020B0603030403020204" pitchFamily="34" charset="0"/>
            </a:endParaRPr>
          </a:p>
        </p:txBody>
      </p:sp>
      <p:sp>
        <p:nvSpPr>
          <p:cNvPr id="6" name="TextBox 5">
            <a:extLst>
              <a:ext uri="{FF2B5EF4-FFF2-40B4-BE49-F238E27FC236}">
                <a16:creationId xmlns:a16="http://schemas.microsoft.com/office/drawing/2014/main" id="{688BB406-0CBB-417E-92EE-8CAE7B5E5E98}"/>
              </a:ext>
            </a:extLst>
          </p:cNvPr>
          <p:cNvSpPr txBox="1"/>
          <p:nvPr/>
        </p:nvSpPr>
        <p:spPr>
          <a:xfrm>
            <a:off x="2286000" y="5943602"/>
            <a:ext cx="4572000" cy="666849"/>
          </a:xfrm>
          <a:prstGeom prst="rect">
            <a:avLst/>
          </a:prstGeom>
          <a:noFill/>
        </p:spPr>
        <p:txBody>
          <a:bodyPr wrap="square">
            <a:spAutoFit/>
          </a:bodyPr>
          <a:lstStyle/>
          <a:p>
            <a:pPr algn="ctr"/>
            <a:r>
              <a:rPr lang="en-US" sz="2800" baseline="30000" dirty="0">
                <a:solidFill>
                  <a:schemeClr val="bg1"/>
                </a:solidFill>
                <a:latin typeface="Source Sans Pro Semibold" panose="020B0603030403020204" pitchFamily="34" charset="0"/>
              </a:rPr>
              <a:t>Because no single entity can solve today’s complex health problems alone.</a:t>
            </a:r>
          </a:p>
        </p:txBody>
      </p:sp>
    </p:spTree>
    <p:extLst>
      <p:ext uri="{BB962C8B-B14F-4D97-AF65-F5344CB8AC3E}">
        <p14:creationId xmlns:p14="http://schemas.microsoft.com/office/powerpoint/2010/main" val="384579981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oy, LEGO, automaton&#10;&#10;Description automatically generated">
            <a:extLst>
              <a:ext uri="{FF2B5EF4-FFF2-40B4-BE49-F238E27FC236}">
                <a16:creationId xmlns:a16="http://schemas.microsoft.com/office/drawing/2014/main" id="{8A48EF97-0065-4DCA-B202-F600B0E2D5D4}"/>
              </a:ext>
            </a:extLst>
          </p:cNvPr>
          <p:cNvPicPr>
            <a:picLocks noChangeAspect="1"/>
          </p:cNvPicPr>
          <p:nvPr/>
        </p:nvPicPr>
        <p:blipFill>
          <a:blip r:embed="rId3"/>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7C3E2C83-017B-4926-9477-EEB6024FEB13}"/>
              </a:ext>
            </a:extLst>
          </p:cNvPr>
          <p:cNvSpPr txBox="1"/>
          <p:nvPr/>
        </p:nvSpPr>
        <p:spPr>
          <a:xfrm>
            <a:off x="329671" y="609600"/>
            <a:ext cx="8484658" cy="707886"/>
          </a:xfrm>
          <a:prstGeom prst="rect">
            <a:avLst/>
          </a:prstGeom>
          <a:noFill/>
        </p:spPr>
        <p:txBody>
          <a:bodyPr wrap="square">
            <a:spAutoFit/>
          </a:bodyPr>
          <a:lstStyle/>
          <a:p>
            <a:pPr algn="ctr"/>
            <a:r>
              <a:rPr lang="en-US" sz="6000" baseline="30000">
                <a:solidFill>
                  <a:schemeClr val="bg1"/>
                </a:solidFill>
                <a:latin typeface="Source Sans Pro Black" panose="020B0803030403020204" pitchFamily="34" charset="0"/>
              </a:rPr>
              <a:t>COMMUNITY VOICE</a:t>
            </a:r>
          </a:p>
        </p:txBody>
      </p:sp>
      <p:sp>
        <p:nvSpPr>
          <p:cNvPr id="6" name="TextBox 5">
            <a:extLst>
              <a:ext uri="{FF2B5EF4-FFF2-40B4-BE49-F238E27FC236}">
                <a16:creationId xmlns:a16="http://schemas.microsoft.com/office/drawing/2014/main" id="{5EBD7051-17BF-47F4-A931-831723454A38}"/>
              </a:ext>
            </a:extLst>
          </p:cNvPr>
          <p:cNvSpPr txBox="1"/>
          <p:nvPr/>
        </p:nvSpPr>
        <p:spPr>
          <a:xfrm>
            <a:off x="990602" y="5791202"/>
            <a:ext cx="7162799" cy="830997"/>
          </a:xfrm>
          <a:prstGeom prst="rect">
            <a:avLst/>
          </a:prstGeom>
          <a:noFill/>
        </p:spPr>
        <p:txBody>
          <a:bodyPr wrap="square">
            <a:spAutoFit/>
          </a:bodyPr>
          <a:lstStyle/>
          <a:p>
            <a:pPr algn="ctr"/>
            <a:r>
              <a:rPr lang="en-US" sz="1600">
                <a:solidFill>
                  <a:schemeClr val="bg1"/>
                </a:solidFill>
                <a:latin typeface="Source Sans Pro Semibold" panose="020B0603030403020204" pitchFamily="34" charset="0"/>
              </a:rPr>
              <a:t>Residents have a prominent and active role in ACHs, ensuring that operations and activities are representative of all parts of the community.  This levels the playing field, mitigating power dynamics across sectors and organizations.</a:t>
            </a:r>
          </a:p>
        </p:txBody>
      </p:sp>
    </p:spTree>
    <p:extLst>
      <p:ext uri="{BB962C8B-B14F-4D97-AF65-F5344CB8AC3E}">
        <p14:creationId xmlns:p14="http://schemas.microsoft.com/office/powerpoint/2010/main" val="72733108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EGO, toy&#10;&#10;Description automatically generated">
            <a:extLst>
              <a:ext uri="{FF2B5EF4-FFF2-40B4-BE49-F238E27FC236}">
                <a16:creationId xmlns:a16="http://schemas.microsoft.com/office/drawing/2014/main" id="{04021F9D-FA22-4CF7-98D1-EA96199DB690}"/>
              </a:ext>
            </a:extLst>
          </p:cNvPr>
          <p:cNvPicPr>
            <a:picLocks noChangeAspect="1"/>
          </p:cNvPicPr>
          <p:nvPr/>
        </p:nvPicPr>
        <p:blipFill>
          <a:blip r:embed="rId3"/>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499D0548-23FF-4C65-BD17-31B4592D1D02}"/>
              </a:ext>
            </a:extLst>
          </p:cNvPr>
          <p:cNvSpPr txBox="1"/>
          <p:nvPr/>
        </p:nvSpPr>
        <p:spPr>
          <a:xfrm>
            <a:off x="329671" y="609600"/>
            <a:ext cx="8484658" cy="707886"/>
          </a:xfrm>
          <a:prstGeom prst="rect">
            <a:avLst/>
          </a:prstGeom>
          <a:noFill/>
        </p:spPr>
        <p:txBody>
          <a:bodyPr wrap="square">
            <a:spAutoFit/>
          </a:bodyPr>
          <a:lstStyle/>
          <a:p>
            <a:pPr algn="ctr"/>
            <a:r>
              <a:rPr lang="en-US" sz="6000" baseline="30000">
                <a:solidFill>
                  <a:schemeClr val="bg1"/>
                </a:solidFill>
                <a:latin typeface="Source Sans Pro Black" panose="020B0803030403020204" pitchFamily="34" charset="0"/>
              </a:rPr>
              <a:t>MULTI-SECTOR COLLABORATION</a:t>
            </a:r>
          </a:p>
        </p:txBody>
      </p:sp>
      <p:sp>
        <p:nvSpPr>
          <p:cNvPr id="7" name="TextBox 6">
            <a:extLst>
              <a:ext uri="{FF2B5EF4-FFF2-40B4-BE49-F238E27FC236}">
                <a16:creationId xmlns:a16="http://schemas.microsoft.com/office/drawing/2014/main" id="{05C46CD5-76D8-489B-B955-68B7A82C5FE4}"/>
              </a:ext>
            </a:extLst>
          </p:cNvPr>
          <p:cNvSpPr txBox="1"/>
          <p:nvPr/>
        </p:nvSpPr>
        <p:spPr>
          <a:xfrm>
            <a:off x="723900" y="5658534"/>
            <a:ext cx="7734300" cy="1077218"/>
          </a:xfrm>
          <a:prstGeom prst="rect">
            <a:avLst/>
          </a:prstGeom>
          <a:noFill/>
        </p:spPr>
        <p:txBody>
          <a:bodyPr wrap="square">
            <a:spAutoFit/>
          </a:bodyPr>
          <a:lstStyle/>
          <a:p>
            <a:pPr algn="ctr"/>
            <a:r>
              <a:rPr lang="en-US" sz="1600">
                <a:solidFill>
                  <a:schemeClr val="bg1"/>
                </a:solidFill>
                <a:latin typeface="Source Sans Pro Semibold" panose="020B0603030403020204" pitchFamily="34" charset="0"/>
              </a:rPr>
              <a:t>Diverse interests—representing key sectors of the community—provide the insights, resources, access and capacity necessary to achieve meaningful change. The team’s mindset shifts from collaboration being “extra work” to “how we work,” allowing the group to marshal their collective power toward transformative action.</a:t>
            </a:r>
          </a:p>
        </p:txBody>
      </p:sp>
    </p:spTree>
    <p:extLst>
      <p:ext uri="{BB962C8B-B14F-4D97-AF65-F5344CB8AC3E}">
        <p14:creationId xmlns:p14="http://schemas.microsoft.com/office/powerpoint/2010/main" val="21602855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oy, automaton&#10;&#10;Description automatically generated">
            <a:extLst>
              <a:ext uri="{FF2B5EF4-FFF2-40B4-BE49-F238E27FC236}">
                <a16:creationId xmlns:a16="http://schemas.microsoft.com/office/drawing/2014/main" id="{F9ABA136-0982-4EB1-ACE1-7749F91C49A2}"/>
              </a:ext>
            </a:extLst>
          </p:cNvPr>
          <p:cNvPicPr>
            <a:picLocks noChangeAspect="1"/>
          </p:cNvPicPr>
          <p:nvPr/>
        </p:nvPicPr>
        <p:blipFill>
          <a:blip r:embed="rId3"/>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6BA4E75A-651B-439B-8B4E-B3BD487AC530}"/>
              </a:ext>
            </a:extLst>
          </p:cNvPr>
          <p:cNvSpPr txBox="1"/>
          <p:nvPr/>
        </p:nvSpPr>
        <p:spPr>
          <a:xfrm>
            <a:off x="329671" y="609600"/>
            <a:ext cx="8484658" cy="707886"/>
          </a:xfrm>
          <a:prstGeom prst="rect">
            <a:avLst/>
          </a:prstGeom>
          <a:noFill/>
        </p:spPr>
        <p:txBody>
          <a:bodyPr wrap="square">
            <a:spAutoFit/>
          </a:bodyPr>
          <a:lstStyle/>
          <a:p>
            <a:pPr algn="ctr"/>
            <a:r>
              <a:rPr lang="en-US" sz="6000" baseline="30000">
                <a:solidFill>
                  <a:schemeClr val="bg1"/>
                </a:solidFill>
                <a:latin typeface="Source Sans Pro Black" panose="020B0803030403020204" pitchFamily="34" charset="0"/>
              </a:rPr>
              <a:t>ACTIVE ALIGNMENT</a:t>
            </a:r>
          </a:p>
        </p:txBody>
      </p:sp>
      <p:sp>
        <p:nvSpPr>
          <p:cNvPr id="5" name="TextBox 4">
            <a:extLst>
              <a:ext uri="{FF2B5EF4-FFF2-40B4-BE49-F238E27FC236}">
                <a16:creationId xmlns:a16="http://schemas.microsoft.com/office/drawing/2014/main" id="{1532B41A-3E48-4479-967C-DBCE8EF9ACAC}"/>
              </a:ext>
            </a:extLst>
          </p:cNvPr>
          <p:cNvSpPr txBox="1"/>
          <p:nvPr/>
        </p:nvSpPr>
        <p:spPr>
          <a:xfrm>
            <a:off x="653521" y="5722949"/>
            <a:ext cx="8160808" cy="954107"/>
          </a:xfrm>
          <a:prstGeom prst="rect">
            <a:avLst/>
          </a:prstGeom>
          <a:noFill/>
        </p:spPr>
        <p:txBody>
          <a:bodyPr wrap="square">
            <a:spAutoFit/>
          </a:bodyPr>
          <a:lstStyle/>
          <a:p>
            <a:pPr algn="ctr"/>
            <a:r>
              <a:rPr lang="en-US" sz="1400">
                <a:solidFill>
                  <a:schemeClr val="bg1"/>
                </a:solidFill>
                <a:latin typeface="Source Sans Pro Semibold" panose="020B0603030403020204" pitchFamily="34" charset="0"/>
              </a:rPr>
              <a:t>ACHs understand that multi-dimensional problems require multi-dimensional solutions. ACHs help partners shift from transactional, program-specific approaches to a new norm where participants align interests, incubate fresh ideas and expand collective capacity. Built on a foundation of transparency and data sharing, this alignment results in greater impact than any one entity could achieve alone. </a:t>
            </a:r>
          </a:p>
        </p:txBody>
      </p:sp>
    </p:spTree>
    <p:extLst>
      <p:ext uri="{BB962C8B-B14F-4D97-AF65-F5344CB8AC3E}">
        <p14:creationId xmlns:p14="http://schemas.microsoft.com/office/powerpoint/2010/main" val="312517059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0F7047-160E-443F-A6F5-3CCC06450421}"/>
              </a:ext>
            </a:extLst>
          </p:cNvPr>
          <p:cNvPicPr>
            <a:picLocks noChangeAspect="1"/>
          </p:cNvPicPr>
          <p:nvPr/>
        </p:nvPicPr>
        <p:blipFill>
          <a:blip r:embed="rId3"/>
          <a:src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4941B20C-07E6-4B43-A1A0-F53FFB5A1EF3}"/>
              </a:ext>
            </a:extLst>
          </p:cNvPr>
          <p:cNvSpPr txBox="1"/>
          <p:nvPr/>
        </p:nvSpPr>
        <p:spPr>
          <a:xfrm>
            <a:off x="329671" y="609600"/>
            <a:ext cx="8484658" cy="707886"/>
          </a:xfrm>
          <a:prstGeom prst="rect">
            <a:avLst/>
          </a:prstGeom>
          <a:noFill/>
        </p:spPr>
        <p:txBody>
          <a:bodyPr wrap="square">
            <a:spAutoFit/>
          </a:bodyPr>
          <a:lstStyle/>
          <a:p>
            <a:pPr algn="ctr"/>
            <a:r>
              <a:rPr lang="en-US" sz="6000" baseline="30000">
                <a:solidFill>
                  <a:schemeClr val="bg1"/>
                </a:solidFill>
                <a:latin typeface="Source Sans Pro Black" panose="020B0803030403020204" pitchFamily="34" charset="0"/>
              </a:rPr>
              <a:t>ADAPTABLE</a:t>
            </a:r>
          </a:p>
        </p:txBody>
      </p:sp>
      <p:sp>
        <p:nvSpPr>
          <p:cNvPr id="6" name="TextBox 5">
            <a:extLst>
              <a:ext uri="{FF2B5EF4-FFF2-40B4-BE49-F238E27FC236}">
                <a16:creationId xmlns:a16="http://schemas.microsoft.com/office/drawing/2014/main" id="{15379761-0EF9-42F8-9DB6-BB03AAABC708}"/>
              </a:ext>
            </a:extLst>
          </p:cNvPr>
          <p:cNvSpPr txBox="1"/>
          <p:nvPr/>
        </p:nvSpPr>
        <p:spPr>
          <a:xfrm>
            <a:off x="801858" y="5686864"/>
            <a:ext cx="7586003" cy="923330"/>
          </a:xfrm>
          <a:prstGeom prst="rect">
            <a:avLst/>
          </a:prstGeom>
          <a:noFill/>
        </p:spPr>
        <p:txBody>
          <a:bodyPr wrap="square">
            <a:spAutoFit/>
          </a:bodyPr>
          <a:lstStyle/>
          <a:p>
            <a:pPr algn="ctr"/>
            <a:r>
              <a:rPr lang="en-US">
                <a:solidFill>
                  <a:schemeClr val="bg1"/>
                </a:solidFill>
                <a:latin typeface="Source Sans Pro Semibold" panose="020B0603030403020204" pitchFamily="34" charset="0"/>
              </a:rPr>
              <a:t>ACHs recognize that they function in a dynamic world and therefore embrace flexibility, ensuring they can effectively and rapidly respond to emerging challenges and opportunities.</a:t>
            </a:r>
          </a:p>
        </p:txBody>
      </p:sp>
    </p:spTree>
    <p:extLst>
      <p:ext uri="{BB962C8B-B14F-4D97-AF65-F5344CB8AC3E}">
        <p14:creationId xmlns:p14="http://schemas.microsoft.com/office/powerpoint/2010/main" val="13502760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oy, automaton&#10;&#10;Description automatically generated">
            <a:extLst>
              <a:ext uri="{FF2B5EF4-FFF2-40B4-BE49-F238E27FC236}">
                <a16:creationId xmlns:a16="http://schemas.microsoft.com/office/drawing/2014/main" id="{620F7047-160E-443F-A6F5-3CCC06450421}"/>
              </a:ext>
            </a:extLst>
          </p:cNvPr>
          <p:cNvPicPr>
            <a:picLocks noChangeAspect="1"/>
          </p:cNvPicPr>
          <p:nvPr/>
        </p:nvPicPr>
        <p:blipFill>
          <a:blip r:embed="rId3"/>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4941B20C-07E6-4B43-A1A0-F53FFB5A1EF3}"/>
              </a:ext>
            </a:extLst>
          </p:cNvPr>
          <p:cNvSpPr txBox="1"/>
          <p:nvPr/>
        </p:nvSpPr>
        <p:spPr>
          <a:xfrm>
            <a:off x="329671" y="609600"/>
            <a:ext cx="8484658" cy="707886"/>
          </a:xfrm>
          <a:prstGeom prst="rect">
            <a:avLst/>
          </a:prstGeom>
          <a:noFill/>
        </p:spPr>
        <p:txBody>
          <a:bodyPr wrap="square">
            <a:spAutoFit/>
          </a:bodyPr>
          <a:lstStyle/>
          <a:p>
            <a:pPr algn="ctr"/>
            <a:r>
              <a:rPr lang="en-US" sz="6000" baseline="30000">
                <a:solidFill>
                  <a:schemeClr val="bg1"/>
                </a:solidFill>
                <a:latin typeface="Source Sans Pro Black" panose="020B0803030403020204" pitchFamily="34" charset="0"/>
              </a:rPr>
              <a:t>BACKBONE CONDUCTOR</a:t>
            </a:r>
          </a:p>
        </p:txBody>
      </p:sp>
      <p:sp>
        <p:nvSpPr>
          <p:cNvPr id="4" name="TextBox 3">
            <a:extLst>
              <a:ext uri="{FF2B5EF4-FFF2-40B4-BE49-F238E27FC236}">
                <a16:creationId xmlns:a16="http://schemas.microsoft.com/office/drawing/2014/main" id="{FB9EFC45-160A-4C97-B143-C223BC2B2906}"/>
              </a:ext>
            </a:extLst>
          </p:cNvPr>
          <p:cNvSpPr txBox="1"/>
          <p:nvPr/>
        </p:nvSpPr>
        <p:spPr>
          <a:xfrm>
            <a:off x="1066800" y="5664249"/>
            <a:ext cx="7086600" cy="1077218"/>
          </a:xfrm>
          <a:prstGeom prst="rect">
            <a:avLst/>
          </a:prstGeom>
          <a:noFill/>
        </p:spPr>
        <p:txBody>
          <a:bodyPr wrap="square">
            <a:spAutoFit/>
          </a:bodyPr>
          <a:lstStyle/>
          <a:p>
            <a:pPr algn="ctr"/>
            <a:r>
              <a:rPr lang="en-US" sz="1600">
                <a:solidFill>
                  <a:schemeClr val="bg1"/>
                </a:solidFill>
                <a:latin typeface="Source Sans Pro Semibold" panose="020B0603030403020204" pitchFamily="34" charset="0"/>
              </a:rPr>
              <a:t>Critical to every ACH is a trusted backbone organization responsible for facilitating alignment between all ACH members and the community. More than administrative, these well-trained and connected conductors bring essential skills and resources to a collaborative enterprise.</a:t>
            </a:r>
          </a:p>
        </p:txBody>
      </p:sp>
    </p:spTree>
    <p:extLst>
      <p:ext uri="{BB962C8B-B14F-4D97-AF65-F5344CB8AC3E}">
        <p14:creationId xmlns:p14="http://schemas.microsoft.com/office/powerpoint/2010/main" val="14546090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86D1E-EBC5-4E9D-9B28-B48614EF10DF}"/>
              </a:ext>
            </a:extLst>
          </p:cNvPr>
          <p:cNvPicPr>
            <a:picLocks noChangeAspect="1"/>
          </p:cNvPicPr>
          <p:nvPr/>
        </p:nvPicPr>
        <p:blipFill>
          <a:blip r:embed="rId3"/>
          <a:src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A0E89C35-2FA5-4485-985E-2C4C6565069B}"/>
              </a:ext>
            </a:extLst>
          </p:cNvPr>
          <p:cNvSpPr txBox="1"/>
          <p:nvPr/>
        </p:nvSpPr>
        <p:spPr>
          <a:xfrm>
            <a:off x="329671" y="609600"/>
            <a:ext cx="8484658" cy="707886"/>
          </a:xfrm>
          <a:prstGeom prst="rect">
            <a:avLst/>
          </a:prstGeom>
          <a:noFill/>
        </p:spPr>
        <p:txBody>
          <a:bodyPr wrap="square">
            <a:spAutoFit/>
          </a:bodyPr>
          <a:lstStyle/>
          <a:p>
            <a:pPr algn="ctr"/>
            <a:r>
              <a:rPr lang="en-US" sz="6000" baseline="30000">
                <a:solidFill>
                  <a:schemeClr val="bg1"/>
                </a:solidFill>
                <a:latin typeface="Source Sans Pro Black" panose="020B0803030403020204" pitchFamily="34" charset="0"/>
              </a:rPr>
              <a:t>EQUITY</a:t>
            </a:r>
          </a:p>
        </p:txBody>
      </p:sp>
      <p:sp>
        <p:nvSpPr>
          <p:cNvPr id="4" name="TextBox 3">
            <a:extLst>
              <a:ext uri="{FF2B5EF4-FFF2-40B4-BE49-F238E27FC236}">
                <a16:creationId xmlns:a16="http://schemas.microsoft.com/office/drawing/2014/main" id="{B052CCF7-3A9D-4993-90D1-72701E13A120}"/>
              </a:ext>
            </a:extLst>
          </p:cNvPr>
          <p:cNvSpPr txBox="1"/>
          <p:nvPr/>
        </p:nvSpPr>
        <p:spPr>
          <a:xfrm>
            <a:off x="546011" y="5715000"/>
            <a:ext cx="8268318" cy="923330"/>
          </a:xfrm>
          <a:prstGeom prst="rect">
            <a:avLst/>
          </a:prstGeom>
          <a:noFill/>
        </p:spPr>
        <p:txBody>
          <a:bodyPr wrap="square">
            <a:spAutoFit/>
          </a:bodyPr>
          <a:lstStyle/>
          <a:p>
            <a:pPr algn="ctr"/>
            <a:r>
              <a:rPr lang="en-US" dirty="0">
                <a:solidFill>
                  <a:schemeClr val="bg1"/>
                </a:solidFill>
                <a:latin typeface="Source Sans Pro Semibold" panose="020B0603030403020204" pitchFamily="34" charset="0"/>
              </a:rPr>
              <a:t> ACHs champion an equity-driven approach, incorporating multi-sector solutions focused on under-resourced populations. An equity lens is always core to ACH governance and decision-making, ensuring all community voices are at the table. </a:t>
            </a:r>
          </a:p>
        </p:txBody>
      </p:sp>
    </p:spTree>
    <p:extLst>
      <p:ext uri="{BB962C8B-B14F-4D97-AF65-F5344CB8AC3E}">
        <p14:creationId xmlns:p14="http://schemas.microsoft.com/office/powerpoint/2010/main" val="219202928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62E70B-AF34-41A7-8792-D4977A6CE4B1}"/>
              </a:ext>
            </a:extLst>
          </p:cNvPr>
          <p:cNvSpPr/>
          <p:nvPr/>
        </p:nvSpPr>
        <p:spPr>
          <a:xfrm>
            <a:off x="-304800" y="0"/>
            <a:ext cx="9982200" cy="7162800"/>
          </a:xfrm>
          <a:prstGeom prst="rect">
            <a:avLst/>
          </a:prstGeom>
          <a:solidFill>
            <a:srgbClr val="0097C4"/>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2" name="Content Placeholder 1">
            <a:extLst>
              <a:ext uri="{FF2B5EF4-FFF2-40B4-BE49-F238E27FC236}">
                <a16:creationId xmlns:a16="http://schemas.microsoft.com/office/drawing/2014/main" id="{DFAA043E-1774-48AC-A7DC-EF7CDDFBBD5C}"/>
              </a:ext>
            </a:extLst>
          </p:cNvPr>
          <p:cNvSpPr>
            <a:spLocks noGrp="1"/>
          </p:cNvSpPr>
          <p:nvPr>
            <p:ph idx="1"/>
          </p:nvPr>
        </p:nvSpPr>
        <p:spPr>
          <a:xfrm>
            <a:off x="304800" y="1981200"/>
            <a:ext cx="6991350" cy="4351338"/>
          </a:xfrm>
        </p:spPr>
        <p:txBody>
          <a:bodyPr>
            <a:normAutofit/>
          </a:bodyPr>
          <a:lstStyle/>
          <a:p>
            <a:pPr marL="0" indent="0" algn="ctr">
              <a:buNone/>
            </a:pPr>
            <a:endParaRPr lang="en-US" sz="4800">
              <a:solidFill>
                <a:schemeClr val="bg1"/>
              </a:solidFill>
              <a:latin typeface="Source Sans Pro Black" panose="020B0803030403020204" pitchFamily="34" charset="0"/>
            </a:endParaRPr>
          </a:p>
          <a:p>
            <a:pPr marL="0" indent="0" algn="ctr">
              <a:buNone/>
            </a:pPr>
            <a:r>
              <a:rPr lang="en-US" sz="4800">
                <a:solidFill>
                  <a:schemeClr val="bg1"/>
                </a:solidFill>
                <a:latin typeface="Source Sans Pro Black" panose="020B0803030403020204" pitchFamily="34" charset="0"/>
              </a:rPr>
              <a:t>What have ACHs achieved so far?</a:t>
            </a:r>
          </a:p>
        </p:txBody>
      </p:sp>
      <p:pic>
        <p:nvPicPr>
          <p:cNvPr id="5" name="Picture 4" descr="Icon&#10;&#10;Description automatically generated">
            <a:extLst>
              <a:ext uri="{FF2B5EF4-FFF2-40B4-BE49-F238E27FC236}">
                <a16:creationId xmlns:a16="http://schemas.microsoft.com/office/drawing/2014/main" id="{2D0216F2-101C-466A-840C-CF010ED14DC8}"/>
              </a:ext>
            </a:extLst>
          </p:cNvPr>
          <p:cNvPicPr>
            <a:picLocks noChangeAspect="1"/>
          </p:cNvPicPr>
          <p:nvPr/>
        </p:nvPicPr>
        <p:blipFill>
          <a:blip r:embed="rId3"/>
          <a:stretch>
            <a:fillRect/>
          </a:stretch>
        </p:blipFill>
        <p:spPr>
          <a:xfrm>
            <a:off x="3048000" y="-76200"/>
            <a:ext cx="10058400" cy="7543800"/>
          </a:xfrm>
          <a:prstGeom prst="rect">
            <a:avLst/>
          </a:prstGeom>
        </p:spPr>
      </p:pic>
    </p:spTree>
    <p:extLst>
      <p:ext uri="{BB962C8B-B14F-4D97-AF65-F5344CB8AC3E}">
        <p14:creationId xmlns:p14="http://schemas.microsoft.com/office/powerpoint/2010/main" val="3930020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86D1E-EBC5-4E9D-9B28-B48614EF10DF}"/>
              </a:ext>
            </a:extLst>
          </p:cNvPr>
          <p:cNvPicPr>
            <a:picLocks noChangeAspect="1"/>
          </p:cNvPicPr>
          <p:nvPr/>
        </p:nvPicPr>
        <p:blipFill>
          <a:blip r:embed="rId3"/>
          <a:src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B052CCF7-3A9D-4993-90D1-72701E13A120}"/>
              </a:ext>
            </a:extLst>
          </p:cNvPr>
          <p:cNvSpPr txBox="1"/>
          <p:nvPr/>
        </p:nvSpPr>
        <p:spPr>
          <a:xfrm>
            <a:off x="602429" y="5761653"/>
            <a:ext cx="7939142" cy="830997"/>
          </a:xfrm>
          <a:prstGeom prst="rect">
            <a:avLst/>
          </a:prstGeom>
          <a:noFill/>
        </p:spPr>
        <p:txBody>
          <a:bodyPr wrap="square">
            <a:spAutoFit/>
          </a:bodyPr>
          <a:lstStyle/>
          <a:p>
            <a:pPr algn="ctr"/>
            <a:r>
              <a:rPr lang="en-US" sz="1600">
                <a:solidFill>
                  <a:schemeClr val="bg1"/>
                </a:solidFill>
                <a:latin typeface="Source Sans Pro Semibold" panose="020B0603030403020204" pitchFamily="34" charset="0"/>
                <a:ea typeface="Source Sans Pro Semibold" panose="020B0603030403020204" pitchFamily="34" charset="0"/>
              </a:rPr>
              <a:t>By bringing together diverse partners, ACHs help link the health delivery system with social supports and other sectors, providing residents greater access to and coordination of the services and supports they need to thrive.</a:t>
            </a:r>
          </a:p>
        </p:txBody>
      </p:sp>
      <p:sp>
        <p:nvSpPr>
          <p:cNvPr id="2" name="TextBox 1">
            <a:extLst>
              <a:ext uri="{FF2B5EF4-FFF2-40B4-BE49-F238E27FC236}">
                <a16:creationId xmlns:a16="http://schemas.microsoft.com/office/drawing/2014/main" id="{B3E392D1-4AA2-4A14-B994-677C87D3CB2E}"/>
              </a:ext>
            </a:extLst>
          </p:cNvPr>
          <p:cNvSpPr txBox="1"/>
          <p:nvPr/>
        </p:nvSpPr>
        <p:spPr>
          <a:xfrm>
            <a:off x="2495053" y="2791507"/>
            <a:ext cx="4311264" cy="2585323"/>
          </a:xfrm>
          <a:prstGeom prst="rect">
            <a:avLst/>
          </a:prstGeom>
          <a:noFill/>
        </p:spPr>
        <p:txBody>
          <a:bodyPr wrap="square" rtlCol="0">
            <a:spAutoFit/>
          </a:bodyPr>
          <a:lstStyle/>
          <a:p>
            <a:pPr algn="ctr"/>
            <a:r>
              <a:rPr lang="en-US" sz="5400" b="1" baseline="30000">
                <a:solidFill>
                  <a:schemeClr val="bg1">
                    <a:lumMod val="50000"/>
                  </a:schemeClr>
                </a:solidFill>
                <a:latin typeface="Source Sans Pro Black" panose="020B0803030403020204" pitchFamily="34" charset="0"/>
              </a:rPr>
              <a:t>Connecting Health</a:t>
            </a:r>
          </a:p>
          <a:p>
            <a:pPr algn="ctr"/>
            <a:r>
              <a:rPr lang="en-US" sz="5400" b="1" baseline="30000">
                <a:solidFill>
                  <a:schemeClr val="bg1">
                    <a:lumMod val="50000"/>
                  </a:schemeClr>
                </a:solidFill>
                <a:latin typeface="Source Sans Pro Black" panose="020B0803030403020204" pitchFamily="34" charset="0"/>
              </a:rPr>
              <a:t>&amp; Social Services Providers</a:t>
            </a:r>
          </a:p>
          <a:p>
            <a:pPr algn="ctr"/>
            <a:endParaRPr lang="en-US" sz="5400" b="1">
              <a:solidFill>
                <a:schemeClr val="bg1">
                  <a:lumMod val="50000"/>
                </a:schemeClr>
              </a:solidFill>
              <a:latin typeface="Source Sans Pro Black" panose="020B0803030403020204" pitchFamily="34" charset="0"/>
            </a:endParaRPr>
          </a:p>
        </p:txBody>
      </p:sp>
      <p:sp>
        <p:nvSpPr>
          <p:cNvPr id="8" name="TextBox 7">
            <a:extLst>
              <a:ext uri="{FF2B5EF4-FFF2-40B4-BE49-F238E27FC236}">
                <a16:creationId xmlns:a16="http://schemas.microsoft.com/office/drawing/2014/main" id="{1C32CFE9-88C3-4322-85DC-6D804DC7C518}"/>
              </a:ext>
            </a:extLst>
          </p:cNvPr>
          <p:cNvSpPr txBox="1"/>
          <p:nvPr/>
        </p:nvSpPr>
        <p:spPr>
          <a:xfrm>
            <a:off x="329671" y="567589"/>
            <a:ext cx="8484658" cy="854080"/>
          </a:xfrm>
          <a:prstGeom prst="rect">
            <a:avLst/>
          </a:prstGeom>
          <a:noFill/>
        </p:spPr>
        <p:txBody>
          <a:bodyPr wrap="square">
            <a:spAutoFit/>
          </a:bodyPr>
          <a:lstStyle/>
          <a:p>
            <a:pPr algn="ctr">
              <a:lnSpc>
                <a:spcPct val="75000"/>
              </a:lnSpc>
            </a:pPr>
            <a:r>
              <a:rPr lang="en-US" sz="6000" baseline="30000">
                <a:solidFill>
                  <a:srgbClr val="3FA248"/>
                </a:solidFill>
                <a:latin typeface="Source Sans Pro Black" panose="020B0803030403020204" pitchFamily="34" charset="0"/>
              </a:rPr>
              <a:t>ACH IN ACTION                                          </a:t>
            </a:r>
            <a:r>
              <a:rPr lang="en-US" sz="3600" baseline="30000">
                <a:solidFill>
                  <a:srgbClr val="3FA248"/>
                </a:solidFill>
                <a:latin typeface="Source Sans Pro Black" panose="020B0803030403020204" pitchFamily="34" charset="0"/>
              </a:rPr>
              <a:t>IMPROVED HEALTH OUTCOMES THROUGH:</a:t>
            </a:r>
            <a:endParaRPr lang="en-US" sz="6000" baseline="30000">
              <a:solidFill>
                <a:srgbClr val="369638"/>
              </a:solidFill>
              <a:latin typeface="Source Sans Pro Black" panose="020B0803030403020204" pitchFamily="34" charset="0"/>
            </a:endParaRPr>
          </a:p>
        </p:txBody>
      </p:sp>
    </p:spTree>
    <p:extLst>
      <p:ext uri="{BB962C8B-B14F-4D97-AF65-F5344CB8AC3E}">
        <p14:creationId xmlns:p14="http://schemas.microsoft.com/office/powerpoint/2010/main" val="143623823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86D1E-EBC5-4E9D-9B28-B48614EF10DF}"/>
              </a:ext>
            </a:extLst>
          </p:cNvPr>
          <p:cNvPicPr>
            <a:picLocks noChangeAspect="1"/>
          </p:cNvPicPr>
          <p:nvPr/>
        </p:nvPicPr>
        <p:blipFill>
          <a:blip r:embed="rId3"/>
          <a:src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B052CCF7-3A9D-4993-90D1-72701E13A120}"/>
              </a:ext>
            </a:extLst>
          </p:cNvPr>
          <p:cNvSpPr txBox="1"/>
          <p:nvPr/>
        </p:nvSpPr>
        <p:spPr>
          <a:xfrm>
            <a:off x="451461" y="5817313"/>
            <a:ext cx="8398448" cy="830997"/>
          </a:xfrm>
          <a:prstGeom prst="rect">
            <a:avLst/>
          </a:prstGeom>
          <a:noFill/>
        </p:spPr>
        <p:txBody>
          <a:bodyPr wrap="square">
            <a:spAutoFit/>
          </a:bodyPr>
          <a:lstStyle/>
          <a:p>
            <a:pPr algn="ctr"/>
            <a:r>
              <a:rPr lang="en-US" sz="1600">
                <a:solidFill>
                  <a:schemeClr val="bg1"/>
                </a:solidFill>
                <a:latin typeface="Source Sans Pro Semibold" panose="020B0603030403020204" pitchFamily="34" charset="0"/>
                <a:ea typeface="Source Sans Pro Semibold" panose="020B0603030403020204" pitchFamily="34" charset="0"/>
              </a:rPr>
              <a:t>EXAMPLE:  The San Diego ACH developed Neighborhood Networks, which facilitates linkages between health care systems and social services.  It contracts with community-based organizations and community health workers to address patients’ health related social needs. </a:t>
            </a:r>
          </a:p>
        </p:txBody>
      </p:sp>
      <p:sp>
        <p:nvSpPr>
          <p:cNvPr id="2" name="TextBox 1">
            <a:extLst>
              <a:ext uri="{FF2B5EF4-FFF2-40B4-BE49-F238E27FC236}">
                <a16:creationId xmlns:a16="http://schemas.microsoft.com/office/drawing/2014/main" id="{B3E392D1-4AA2-4A14-B994-677C87D3CB2E}"/>
              </a:ext>
            </a:extLst>
          </p:cNvPr>
          <p:cNvSpPr txBox="1"/>
          <p:nvPr/>
        </p:nvSpPr>
        <p:spPr>
          <a:xfrm>
            <a:off x="2495053" y="2745461"/>
            <a:ext cx="4311264" cy="2585323"/>
          </a:xfrm>
          <a:prstGeom prst="rect">
            <a:avLst/>
          </a:prstGeom>
          <a:noFill/>
        </p:spPr>
        <p:txBody>
          <a:bodyPr wrap="square" rtlCol="0">
            <a:spAutoFit/>
          </a:bodyPr>
          <a:lstStyle/>
          <a:p>
            <a:pPr algn="ctr"/>
            <a:r>
              <a:rPr lang="en-US" sz="5400" b="1" baseline="30000">
                <a:solidFill>
                  <a:schemeClr val="bg1">
                    <a:lumMod val="50000"/>
                  </a:schemeClr>
                </a:solidFill>
                <a:latin typeface="Source Sans Pro Black" panose="020B0803030403020204" pitchFamily="34" charset="0"/>
              </a:rPr>
              <a:t>Connecting Health</a:t>
            </a:r>
          </a:p>
          <a:p>
            <a:pPr algn="ctr"/>
            <a:r>
              <a:rPr lang="en-US" sz="5400" b="1" baseline="30000">
                <a:solidFill>
                  <a:schemeClr val="bg1">
                    <a:lumMod val="50000"/>
                  </a:schemeClr>
                </a:solidFill>
                <a:latin typeface="Source Sans Pro Black" panose="020B0803030403020204" pitchFamily="34" charset="0"/>
              </a:rPr>
              <a:t>&amp; Social Services Providers</a:t>
            </a:r>
          </a:p>
          <a:p>
            <a:pPr algn="ctr"/>
            <a:endParaRPr lang="en-US" sz="5400" b="1">
              <a:solidFill>
                <a:schemeClr val="bg1">
                  <a:lumMod val="50000"/>
                </a:schemeClr>
              </a:solidFill>
              <a:latin typeface="Source Sans Pro Black" panose="020B0803030403020204" pitchFamily="34" charset="0"/>
            </a:endParaRPr>
          </a:p>
        </p:txBody>
      </p:sp>
      <p:sp>
        <p:nvSpPr>
          <p:cNvPr id="8" name="TextBox 7">
            <a:extLst>
              <a:ext uri="{FF2B5EF4-FFF2-40B4-BE49-F238E27FC236}">
                <a16:creationId xmlns:a16="http://schemas.microsoft.com/office/drawing/2014/main" id="{1C32CFE9-88C3-4322-85DC-6D804DC7C518}"/>
              </a:ext>
            </a:extLst>
          </p:cNvPr>
          <p:cNvSpPr txBox="1"/>
          <p:nvPr/>
        </p:nvSpPr>
        <p:spPr>
          <a:xfrm>
            <a:off x="329671" y="567589"/>
            <a:ext cx="8484658" cy="854080"/>
          </a:xfrm>
          <a:prstGeom prst="rect">
            <a:avLst/>
          </a:prstGeom>
          <a:noFill/>
        </p:spPr>
        <p:txBody>
          <a:bodyPr wrap="square">
            <a:spAutoFit/>
          </a:bodyPr>
          <a:lstStyle/>
          <a:p>
            <a:pPr algn="ctr">
              <a:lnSpc>
                <a:spcPct val="75000"/>
              </a:lnSpc>
            </a:pPr>
            <a:r>
              <a:rPr lang="en-US" sz="6000" baseline="30000">
                <a:solidFill>
                  <a:srgbClr val="3FA248"/>
                </a:solidFill>
                <a:latin typeface="Source Sans Pro Black" panose="020B0803030403020204" pitchFamily="34" charset="0"/>
              </a:rPr>
              <a:t>ACH IN ACTION                                          </a:t>
            </a:r>
            <a:r>
              <a:rPr lang="en-US" sz="3600" baseline="30000">
                <a:solidFill>
                  <a:srgbClr val="3FA248"/>
                </a:solidFill>
                <a:latin typeface="Source Sans Pro Black" panose="020B0803030403020204" pitchFamily="34" charset="0"/>
              </a:rPr>
              <a:t>IMPROVED HEALTH OUTCOMES THROUGH:</a:t>
            </a:r>
            <a:endParaRPr lang="en-US" sz="6000" baseline="30000">
              <a:solidFill>
                <a:srgbClr val="369638"/>
              </a:solidFill>
              <a:latin typeface="Source Sans Pro Black" panose="020B0803030403020204" pitchFamily="34" charset="0"/>
            </a:endParaRPr>
          </a:p>
        </p:txBody>
      </p:sp>
    </p:spTree>
    <p:extLst>
      <p:ext uri="{BB962C8B-B14F-4D97-AF65-F5344CB8AC3E}">
        <p14:creationId xmlns:p14="http://schemas.microsoft.com/office/powerpoint/2010/main" val="6915171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86D1E-EBC5-4E9D-9B28-B48614EF10DF}"/>
              </a:ext>
            </a:extLst>
          </p:cNvPr>
          <p:cNvPicPr>
            <a:picLocks noChangeAspect="1"/>
          </p:cNvPicPr>
          <p:nvPr/>
        </p:nvPicPr>
        <p:blipFill>
          <a:blip r:embed="rId3"/>
          <a:src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B052CCF7-3A9D-4993-90D1-72701E13A120}"/>
              </a:ext>
            </a:extLst>
          </p:cNvPr>
          <p:cNvSpPr txBox="1"/>
          <p:nvPr/>
        </p:nvSpPr>
        <p:spPr>
          <a:xfrm>
            <a:off x="1619250" y="5715000"/>
            <a:ext cx="5848350" cy="923330"/>
          </a:xfrm>
          <a:prstGeom prst="rect">
            <a:avLst/>
          </a:prstGeom>
          <a:noFill/>
        </p:spPr>
        <p:txBody>
          <a:bodyPr wrap="square">
            <a:spAutoFit/>
          </a:bodyPr>
          <a:lstStyle/>
          <a:p>
            <a:pPr algn="ctr"/>
            <a:r>
              <a:rPr lang="en-US">
                <a:solidFill>
                  <a:schemeClr val="bg1"/>
                </a:solidFill>
                <a:latin typeface="Source Sans Pro Semibold" panose="020B0603030403020204" pitchFamily="34" charset="0"/>
                <a:ea typeface="Source Sans Pro Semibold" panose="020B0603030403020204" pitchFamily="34" charset="0"/>
              </a:rPr>
              <a:t>By emphasizing collective problem solving, ACHs incubate new ideas and align activities, leading to greater collaboration and impact.</a:t>
            </a:r>
          </a:p>
        </p:txBody>
      </p:sp>
      <p:sp>
        <p:nvSpPr>
          <p:cNvPr id="8" name="TextBox 7">
            <a:extLst>
              <a:ext uri="{FF2B5EF4-FFF2-40B4-BE49-F238E27FC236}">
                <a16:creationId xmlns:a16="http://schemas.microsoft.com/office/drawing/2014/main" id="{1C32CFE9-88C3-4322-85DC-6D804DC7C518}"/>
              </a:ext>
            </a:extLst>
          </p:cNvPr>
          <p:cNvSpPr txBox="1"/>
          <p:nvPr/>
        </p:nvSpPr>
        <p:spPr>
          <a:xfrm>
            <a:off x="329671" y="567589"/>
            <a:ext cx="8484658" cy="854080"/>
          </a:xfrm>
          <a:prstGeom prst="rect">
            <a:avLst/>
          </a:prstGeom>
          <a:noFill/>
        </p:spPr>
        <p:txBody>
          <a:bodyPr wrap="square">
            <a:spAutoFit/>
          </a:bodyPr>
          <a:lstStyle/>
          <a:p>
            <a:pPr algn="ctr">
              <a:lnSpc>
                <a:spcPct val="75000"/>
              </a:lnSpc>
            </a:pPr>
            <a:r>
              <a:rPr lang="en-US" sz="6000" baseline="30000">
                <a:solidFill>
                  <a:srgbClr val="3FA248"/>
                </a:solidFill>
                <a:latin typeface="Source Sans Pro Black" panose="020B0803030403020204" pitchFamily="34" charset="0"/>
              </a:rPr>
              <a:t>ACH IN ACTION                                          </a:t>
            </a:r>
            <a:r>
              <a:rPr lang="en-US" sz="3600" baseline="30000">
                <a:solidFill>
                  <a:srgbClr val="3FA248"/>
                </a:solidFill>
                <a:latin typeface="Source Sans Pro Black" panose="020B0803030403020204" pitchFamily="34" charset="0"/>
              </a:rPr>
              <a:t>IMPROVED HEALTH OUTCOMES THROUGH:</a:t>
            </a:r>
            <a:endParaRPr lang="en-US" sz="6000" baseline="30000">
              <a:solidFill>
                <a:srgbClr val="369638"/>
              </a:solidFill>
              <a:latin typeface="Source Sans Pro Black" panose="020B0803030403020204" pitchFamily="34" charset="0"/>
            </a:endParaRPr>
          </a:p>
        </p:txBody>
      </p:sp>
      <p:sp>
        <p:nvSpPr>
          <p:cNvPr id="3" name="TextBox 2">
            <a:extLst>
              <a:ext uri="{FF2B5EF4-FFF2-40B4-BE49-F238E27FC236}">
                <a16:creationId xmlns:a16="http://schemas.microsoft.com/office/drawing/2014/main" id="{427A10FB-65D8-41D3-AD94-86F50BCD06CE}"/>
              </a:ext>
            </a:extLst>
          </p:cNvPr>
          <p:cNvSpPr txBox="1"/>
          <p:nvPr/>
        </p:nvSpPr>
        <p:spPr>
          <a:xfrm>
            <a:off x="2743200" y="2877312"/>
            <a:ext cx="3657600" cy="1103379"/>
          </a:xfrm>
          <a:prstGeom prst="rect">
            <a:avLst/>
          </a:prstGeom>
          <a:noFill/>
        </p:spPr>
        <p:txBody>
          <a:bodyPr wrap="square" rtlCol="0">
            <a:spAutoFit/>
          </a:bodyPr>
          <a:lstStyle/>
          <a:p>
            <a:pPr algn="ctr">
              <a:lnSpc>
                <a:spcPct val="90000"/>
              </a:lnSpc>
            </a:pPr>
            <a:r>
              <a:rPr lang="en-US" sz="3600">
                <a:solidFill>
                  <a:schemeClr val="bg1">
                    <a:lumMod val="50000"/>
                  </a:schemeClr>
                </a:solidFill>
                <a:latin typeface="Source Sans Pro Black" panose="020B0803030403020204" pitchFamily="34" charset="0"/>
                <a:ea typeface="Source Sans Pro Black" panose="020B0803030403020204" pitchFamily="34" charset="0"/>
              </a:rPr>
              <a:t>Alignment and Innovation</a:t>
            </a:r>
          </a:p>
        </p:txBody>
      </p:sp>
    </p:spTree>
    <p:extLst>
      <p:ext uri="{BB962C8B-B14F-4D97-AF65-F5344CB8AC3E}">
        <p14:creationId xmlns:p14="http://schemas.microsoft.com/office/powerpoint/2010/main" val="369282568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DD320B-067B-4CEA-995A-DAB80328343F}"/>
              </a:ext>
            </a:extLst>
          </p:cNvPr>
          <p:cNvSpPr txBox="1"/>
          <p:nvPr/>
        </p:nvSpPr>
        <p:spPr>
          <a:xfrm>
            <a:off x="329671" y="829318"/>
            <a:ext cx="8484658" cy="523220"/>
          </a:xfrm>
          <a:prstGeom prst="rect">
            <a:avLst/>
          </a:prstGeom>
          <a:noFill/>
        </p:spPr>
        <p:txBody>
          <a:bodyPr wrap="square">
            <a:spAutoFit/>
          </a:bodyPr>
          <a:lstStyle/>
          <a:p>
            <a:pPr algn="ctr">
              <a:lnSpc>
                <a:spcPct val="60000"/>
              </a:lnSpc>
            </a:pPr>
            <a:r>
              <a:rPr lang="en-US" sz="6000" baseline="30000" dirty="0">
                <a:solidFill>
                  <a:srgbClr val="3FA248"/>
                </a:solidFill>
                <a:latin typeface="Source Sans Pro Black" panose="020B0803030403020204" pitchFamily="34" charset="0"/>
              </a:rPr>
              <a:t>The Value Proposition</a:t>
            </a:r>
            <a:endParaRPr lang="en-US" sz="4800" baseline="30000" dirty="0">
              <a:solidFill>
                <a:srgbClr val="369638"/>
              </a:solidFill>
              <a:latin typeface="Source Sans Pro Black" panose="020B0803030403020204" pitchFamily="34" charset="0"/>
            </a:endParaRPr>
          </a:p>
        </p:txBody>
      </p:sp>
      <p:sp>
        <p:nvSpPr>
          <p:cNvPr id="3" name="object 7">
            <a:extLst>
              <a:ext uri="{FF2B5EF4-FFF2-40B4-BE49-F238E27FC236}">
                <a16:creationId xmlns:a16="http://schemas.microsoft.com/office/drawing/2014/main" id="{40B202CF-6EE1-1999-E0B8-9A35308EF97D}"/>
              </a:ext>
            </a:extLst>
          </p:cNvPr>
          <p:cNvSpPr txBox="1"/>
          <p:nvPr/>
        </p:nvSpPr>
        <p:spPr>
          <a:xfrm>
            <a:off x="1698621" y="1352538"/>
            <a:ext cx="5753100" cy="705321"/>
          </a:xfrm>
          <a:prstGeom prst="rect">
            <a:avLst/>
          </a:prstGeom>
        </p:spPr>
        <p:txBody>
          <a:bodyPr vert="horz" wrap="square" lIns="0" tIns="12700" rIns="0" bIns="0" rtlCol="0">
            <a:spAutoFit/>
          </a:bodyPr>
          <a:lstStyle/>
          <a:p>
            <a:pPr marL="12700" marR="5080">
              <a:lnSpc>
                <a:spcPct val="100000"/>
              </a:lnSpc>
              <a:spcBef>
                <a:spcPts val="100"/>
              </a:spcBef>
            </a:pPr>
            <a:r>
              <a:rPr sz="1500" b="1" spc="-10" dirty="0">
                <a:solidFill>
                  <a:srgbClr val="27AAE1"/>
                </a:solidFill>
                <a:latin typeface="Source Sans Pro"/>
                <a:cs typeface="Source Sans Pro"/>
              </a:rPr>
              <a:t>Accountable</a:t>
            </a:r>
            <a:r>
              <a:rPr sz="1500" b="1" spc="-15" dirty="0">
                <a:solidFill>
                  <a:srgbClr val="27AAE1"/>
                </a:solidFill>
                <a:latin typeface="Source Sans Pro"/>
                <a:cs typeface="Source Sans Pro"/>
              </a:rPr>
              <a:t> </a:t>
            </a:r>
            <a:r>
              <a:rPr sz="1500" b="1" dirty="0">
                <a:solidFill>
                  <a:srgbClr val="27AAE1"/>
                </a:solidFill>
                <a:latin typeface="Source Sans Pro"/>
                <a:cs typeface="Source Sans Pro"/>
              </a:rPr>
              <a:t>Communities for</a:t>
            </a:r>
            <a:r>
              <a:rPr sz="1500" b="1" spc="-5" dirty="0">
                <a:solidFill>
                  <a:srgbClr val="27AAE1"/>
                </a:solidFill>
                <a:latin typeface="Source Sans Pro"/>
                <a:cs typeface="Source Sans Pro"/>
              </a:rPr>
              <a:t> </a:t>
            </a:r>
            <a:r>
              <a:rPr sz="1500" b="1" dirty="0">
                <a:solidFill>
                  <a:srgbClr val="27AAE1"/>
                </a:solidFill>
                <a:latin typeface="Source Sans Pro"/>
                <a:cs typeface="Source Sans Pro"/>
              </a:rPr>
              <a:t>Health (ACH)</a:t>
            </a:r>
            <a:r>
              <a:rPr sz="1500" b="1" spc="-5" dirty="0">
                <a:solidFill>
                  <a:srgbClr val="27AAE1"/>
                </a:solidFill>
                <a:latin typeface="Source Sans Pro"/>
                <a:cs typeface="Source Sans Pro"/>
              </a:rPr>
              <a:t> </a:t>
            </a:r>
            <a:r>
              <a:rPr sz="1500" dirty="0">
                <a:solidFill>
                  <a:srgbClr val="231F20"/>
                </a:solidFill>
                <a:latin typeface="Source Sans Pro"/>
                <a:cs typeface="Source Sans Pro"/>
              </a:rPr>
              <a:t>make </a:t>
            </a:r>
            <a:r>
              <a:rPr sz="1500" spc="-10" dirty="0">
                <a:solidFill>
                  <a:srgbClr val="231F20"/>
                </a:solidFill>
                <a:latin typeface="Source Sans Pro"/>
                <a:cs typeface="Source Sans Pro"/>
              </a:rPr>
              <a:t>transformational</a:t>
            </a:r>
            <a:r>
              <a:rPr sz="1500" dirty="0">
                <a:solidFill>
                  <a:srgbClr val="231F20"/>
                </a:solidFill>
                <a:latin typeface="Source Sans Pro"/>
                <a:cs typeface="Source Sans Pro"/>
              </a:rPr>
              <a:t> </a:t>
            </a:r>
            <a:r>
              <a:rPr sz="1500" spc="-10" dirty="0">
                <a:solidFill>
                  <a:srgbClr val="231F20"/>
                </a:solidFill>
                <a:latin typeface="Source Sans Pro"/>
                <a:cs typeface="Source Sans Pro"/>
              </a:rPr>
              <a:t>change </a:t>
            </a:r>
            <a:r>
              <a:rPr sz="1500" dirty="0">
                <a:solidFill>
                  <a:srgbClr val="231F20"/>
                </a:solidFill>
                <a:latin typeface="Source Sans Pro"/>
                <a:cs typeface="Source Sans Pro"/>
              </a:rPr>
              <a:t>possible,</a:t>
            </a:r>
            <a:r>
              <a:rPr sz="1500" spc="-30" dirty="0">
                <a:solidFill>
                  <a:srgbClr val="231F20"/>
                </a:solidFill>
                <a:latin typeface="Source Sans Pro"/>
                <a:cs typeface="Source Sans Pro"/>
              </a:rPr>
              <a:t> </a:t>
            </a:r>
            <a:r>
              <a:rPr sz="1500" dirty="0">
                <a:solidFill>
                  <a:srgbClr val="231F20"/>
                </a:solidFill>
                <a:latin typeface="Source Sans Pro"/>
                <a:cs typeface="Source Sans Pro"/>
              </a:rPr>
              <a:t>helping</a:t>
            </a:r>
            <a:r>
              <a:rPr sz="1500" spc="-15" dirty="0">
                <a:solidFill>
                  <a:srgbClr val="231F20"/>
                </a:solidFill>
                <a:latin typeface="Source Sans Pro"/>
                <a:cs typeface="Source Sans Pro"/>
              </a:rPr>
              <a:t> </a:t>
            </a:r>
            <a:r>
              <a:rPr sz="1500" dirty="0">
                <a:solidFill>
                  <a:srgbClr val="231F20"/>
                </a:solidFill>
                <a:latin typeface="Source Sans Pro"/>
                <a:cs typeface="Source Sans Pro"/>
              </a:rPr>
              <a:t>communities</a:t>
            </a:r>
            <a:r>
              <a:rPr sz="1500" spc="-15" dirty="0">
                <a:solidFill>
                  <a:srgbClr val="231F20"/>
                </a:solidFill>
                <a:latin typeface="Source Sans Pro"/>
                <a:cs typeface="Source Sans Pro"/>
              </a:rPr>
              <a:t> </a:t>
            </a:r>
            <a:r>
              <a:rPr sz="1500" dirty="0">
                <a:solidFill>
                  <a:srgbClr val="231F20"/>
                </a:solidFill>
                <a:latin typeface="Source Sans Pro"/>
                <a:cs typeface="Source Sans Pro"/>
              </a:rPr>
              <a:t>accomplish</a:t>
            </a:r>
            <a:r>
              <a:rPr sz="1500" spc="-20" dirty="0">
                <a:solidFill>
                  <a:srgbClr val="231F20"/>
                </a:solidFill>
                <a:latin typeface="Source Sans Pro"/>
                <a:cs typeface="Source Sans Pro"/>
              </a:rPr>
              <a:t> </a:t>
            </a:r>
            <a:r>
              <a:rPr sz="1500" dirty="0">
                <a:solidFill>
                  <a:srgbClr val="231F20"/>
                </a:solidFill>
                <a:latin typeface="Source Sans Pro"/>
                <a:cs typeface="Source Sans Pro"/>
              </a:rPr>
              <a:t>more</a:t>
            </a:r>
            <a:r>
              <a:rPr sz="1500" spc="-15" dirty="0">
                <a:solidFill>
                  <a:srgbClr val="231F20"/>
                </a:solidFill>
                <a:latin typeface="Source Sans Pro"/>
                <a:cs typeface="Source Sans Pro"/>
              </a:rPr>
              <a:t> </a:t>
            </a:r>
            <a:r>
              <a:rPr sz="1500" dirty="0">
                <a:solidFill>
                  <a:srgbClr val="231F20"/>
                </a:solidFill>
                <a:latin typeface="Source Sans Pro"/>
                <a:cs typeface="Source Sans Pro"/>
              </a:rPr>
              <a:t>than</a:t>
            </a:r>
            <a:r>
              <a:rPr sz="1500" spc="-15" dirty="0">
                <a:solidFill>
                  <a:srgbClr val="231F20"/>
                </a:solidFill>
                <a:latin typeface="Source Sans Pro"/>
                <a:cs typeface="Source Sans Pro"/>
              </a:rPr>
              <a:t> </a:t>
            </a:r>
            <a:r>
              <a:rPr sz="1500" dirty="0">
                <a:solidFill>
                  <a:srgbClr val="231F20"/>
                </a:solidFill>
                <a:latin typeface="Source Sans Pro"/>
                <a:cs typeface="Source Sans Pro"/>
              </a:rPr>
              <a:t>what</a:t>
            </a:r>
            <a:r>
              <a:rPr sz="1500" spc="-15" dirty="0">
                <a:solidFill>
                  <a:srgbClr val="231F20"/>
                </a:solidFill>
                <a:latin typeface="Source Sans Pro"/>
                <a:cs typeface="Source Sans Pro"/>
              </a:rPr>
              <a:t> </a:t>
            </a:r>
            <a:r>
              <a:rPr sz="1500" dirty="0">
                <a:solidFill>
                  <a:srgbClr val="231F20"/>
                </a:solidFill>
                <a:latin typeface="Source Sans Pro"/>
                <a:cs typeface="Source Sans Pro"/>
              </a:rPr>
              <a:t>could</a:t>
            </a:r>
            <a:r>
              <a:rPr sz="1500" spc="-20" dirty="0">
                <a:solidFill>
                  <a:srgbClr val="231F20"/>
                </a:solidFill>
                <a:latin typeface="Source Sans Pro"/>
                <a:cs typeface="Source Sans Pro"/>
              </a:rPr>
              <a:t> </a:t>
            </a:r>
            <a:r>
              <a:rPr sz="1500" dirty="0">
                <a:solidFill>
                  <a:srgbClr val="231F20"/>
                </a:solidFill>
                <a:latin typeface="Source Sans Pro"/>
                <a:cs typeface="Source Sans Pro"/>
              </a:rPr>
              <a:t>be</a:t>
            </a:r>
            <a:r>
              <a:rPr sz="1500" spc="-15" dirty="0">
                <a:solidFill>
                  <a:srgbClr val="231F20"/>
                </a:solidFill>
                <a:latin typeface="Source Sans Pro"/>
                <a:cs typeface="Source Sans Pro"/>
              </a:rPr>
              <a:t> </a:t>
            </a:r>
            <a:r>
              <a:rPr sz="1500" dirty="0">
                <a:solidFill>
                  <a:srgbClr val="231F20"/>
                </a:solidFill>
                <a:latin typeface="Source Sans Pro"/>
                <a:cs typeface="Source Sans Pro"/>
              </a:rPr>
              <a:t>done</a:t>
            </a:r>
            <a:r>
              <a:rPr sz="1500" spc="-15" dirty="0">
                <a:solidFill>
                  <a:srgbClr val="231F20"/>
                </a:solidFill>
                <a:latin typeface="Source Sans Pro"/>
                <a:cs typeface="Source Sans Pro"/>
              </a:rPr>
              <a:t> </a:t>
            </a:r>
            <a:r>
              <a:rPr sz="1500" dirty="0">
                <a:solidFill>
                  <a:srgbClr val="231F20"/>
                </a:solidFill>
                <a:latin typeface="Source Sans Pro"/>
                <a:cs typeface="Source Sans Pro"/>
              </a:rPr>
              <a:t>in</a:t>
            </a:r>
            <a:r>
              <a:rPr sz="1500" spc="-15" dirty="0">
                <a:solidFill>
                  <a:srgbClr val="231F20"/>
                </a:solidFill>
                <a:latin typeface="Source Sans Pro"/>
                <a:cs typeface="Source Sans Pro"/>
              </a:rPr>
              <a:t> </a:t>
            </a:r>
            <a:r>
              <a:rPr sz="1500" spc="-10" dirty="0">
                <a:solidFill>
                  <a:srgbClr val="231F20"/>
                </a:solidFill>
                <a:latin typeface="Source Sans Pro"/>
                <a:cs typeface="Source Sans Pro"/>
              </a:rPr>
              <a:t>health </a:t>
            </a:r>
            <a:r>
              <a:rPr sz="1500" dirty="0">
                <a:solidFill>
                  <a:srgbClr val="231F20"/>
                </a:solidFill>
                <a:latin typeface="Source Sans Pro"/>
                <a:cs typeface="Source Sans Pro"/>
              </a:rPr>
              <a:t>care,</a:t>
            </a:r>
            <a:r>
              <a:rPr sz="1500" spc="-35" dirty="0">
                <a:solidFill>
                  <a:srgbClr val="231F20"/>
                </a:solidFill>
                <a:latin typeface="Source Sans Pro"/>
                <a:cs typeface="Source Sans Pro"/>
              </a:rPr>
              <a:t> </a:t>
            </a:r>
            <a:r>
              <a:rPr sz="1500" dirty="0">
                <a:solidFill>
                  <a:srgbClr val="231F20"/>
                </a:solidFill>
                <a:latin typeface="Source Sans Pro"/>
                <a:cs typeface="Source Sans Pro"/>
              </a:rPr>
              <a:t>government</a:t>
            </a:r>
            <a:r>
              <a:rPr sz="1500" spc="-30" dirty="0">
                <a:solidFill>
                  <a:srgbClr val="231F20"/>
                </a:solidFill>
                <a:latin typeface="Source Sans Pro"/>
                <a:cs typeface="Source Sans Pro"/>
              </a:rPr>
              <a:t> </a:t>
            </a:r>
            <a:r>
              <a:rPr sz="1500" dirty="0">
                <a:solidFill>
                  <a:srgbClr val="231F20"/>
                </a:solidFill>
                <a:latin typeface="Source Sans Pro"/>
                <a:cs typeface="Source Sans Pro"/>
              </a:rPr>
              <a:t>or</a:t>
            </a:r>
            <a:r>
              <a:rPr sz="1500" spc="-35" dirty="0">
                <a:solidFill>
                  <a:srgbClr val="231F20"/>
                </a:solidFill>
                <a:latin typeface="Source Sans Pro"/>
                <a:cs typeface="Source Sans Pro"/>
              </a:rPr>
              <a:t> </a:t>
            </a:r>
            <a:r>
              <a:rPr sz="1500" dirty="0">
                <a:solidFill>
                  <a:srgbClr val="231F20"/>
                </a:solidFill>
                <a:latin typeface="Source Sans Pro"/>
                <a:cs typeface="Source Sans Pro"/>
              </a:rPr>
              <a:t>community</a:t>
            </a:r>
            <a:r>
              <a:rPr sz="1500" spc="-30" dirty="0">
                <a:solidFill>
                  <a:srgbClr val="231F20"/>
                </a:solidFill>
                <a:latin typeface="Source Sans Pro"/>
                <a:cs typeface="Source Sans Pro"/>
              </a:rPr>
              <a:t> </a:t>
            </a:r>
            <a:r>
              <a:rPr sz="1500" dirty="0">
                <a:solidFill>
                  <a:srgbClr val="231F20"/>
                </a:solidFill>
                <a:latin typeface="Source Sans Pro"/>
                <a:cs typeface="Source Sans Pro"/>
              </a:rPr>
              <a:t>settings</a:t>
            </a:r>
            <a:r>
              <a:rPr sz="1500" spc="-30" dirty="0">
                <a:solidFill>
                  <a:srgbClr val="231F20"/>
                </a:solidFill>
                <a:latin typeface="Source Sans Pro"/>
                <a:cs typeface="Source Sans Pro"/>
              </a:rPr>
              <a:t> </a:t>
            </a:r>
            <a:r>
              <a:rPr sz="1500" spc="-10" dirty="0">
                <a:solidFill>
                  <a:srgbClr val="231F20"/>
                </a:solidFill>
                <a:latin typeface="Source Sans Pro"/>
                <a:cs typeface="Source Sans Pro"/>
              </a:rPr>
              <a:t>alone:</a:t>
            </a:r>
            <a:endParaRPr sz="1500" dirty="0">
              <a:latin typeface="Source Sans Pro"/>
              <a:cs typeface="Source Sans Pro"/>
            </a:endParaRPr>
          </a:p>
        </p:txBody>
      </p:sp>
      <p:grpSp>
        <p:nvGrpSpPr>
          <p:cNvPr id="5" name="object 8">
            <a:extLst>
              <a:ext uri="{FF2B5EF4-FFF2-40B4-BE49-F238E27FC236}">
                <a16:creationId xmlns:a16="http://schemas.microsoft.com/office/drawing/2014/main" id="{0A49E6FB-8C60-1881-8388-440B02F91AAB}"/>
              </a:ext>
            </a:extLst>
          </p:cNvPr>
          <p:cNvGrpSpPr/>
          <p:nvPr/>
        </p:nvGrpSpPr>
        <p:grpSpPr>
          <a:xfrm>
            <a:off x="1145070" y="2057859"/>
            <a:ext cx="6853860" cy="4281842"/>
            <a:chOff x="454990" y="3045383"/>
            <a:chExt cx="6875145" cy="4295140"/>
          </a:xfrm>
        </p:grpSpPr>
        <p:pic>
          <p:nvPicPr>
            <p:cNvPr id="8" name="object 9">
              <a:extLst>
                <a:ext uri="{FF2B5EF4-FFF2-40B4-BE49-F238E27FC236}">
                  <a16:creationId xmlns:a16="http://schemas.microsoft.com/office/drawing/2014/main" id="{589E08A1-A3CE-9525-9EC0-9285D067CE2A}"/>
                </a:ext>
              </a:extLst>
            </p:cNvPr>
            <p:cNvPicPr/>
            <p:nvPr/>
          </p:nvPicPr>
          <p:blipFill>
            <a:blip r:embed="rId3" cstate="print"/>
            <a:stretch>
              <a:fillRect/>
            </a:stretch>
          </p:blipFill>
          <p:spPr>
            <a:xfrm>
              <a:off x="454990" y="3152508"/>
              <a:ext cx="6874607" cy="4187987"/>
            </a:xfrm>
            <a:prstGeom prst="rect">
              <a:avLst/>
            </a:prstGeom>
          </p:spPr>
        </p:pic>
        <p:sp>
          <p:nvSpPr>
            <p:cNvPr id="10" name="object 10">
              <a:extLst>
                <a:ext uri="{FF2B5EF4-FFF2-40B4-BE49-F238E27FC236}">
                  <a16:creationId xmlns:a16="http://schemas.microsoft.com/office/drawing/2014/main" id="{D8D49959-39F3-AEDD-33B9-33C983BEC0A3}"/>
                </a:ext>
              </a:extLst>
            </p:cNvPr>
            <p:cNvSpPr/>
            <p:nvPr/>
          </p:nvSpPr>
          <p:spPr>
            <a:xfrm>
              <a:off x="1014983" y="3045383"/>
              <a:ext cx="4410710" cy="430530"/>
            </a:xfrm>
            <a:custGeom>
              <a:avLst/>
              <a:gdLst/>
              <a:ahLst/>
              <a:cxnLst/>
              <a:rect l="l" t="t" r="r" b="b"/>
              <a:pathLst>
                <a:path w="4410710" h="430529">
                  <a:moveTo>
                    <a:pt x="4410506" y="0"/>
                  </a:moveTo>
                  <a:lnTo>
                    <a:pt x="0" y="0"/>
                  </a:lnTo>
                  <a:lnTo>
                    <a:pt x="0" y="430072"/>
                  </a:lnTo>
                  <a:lnTo>
                    <a:pt x="4410506" y="430072"/>
                  </a:lnTo>
                  <a:lnTo>
                    <a:pt x="4410506" y="0"/>
                  </a:lnTo>
                  <a:close/>
                </a:path>
              </a:pathLst>
            </a:custGeom>
            <a:solidFill>
              <a:srgbClr val="FFFFFF"/>
            </a:solidFill>
          </p:spPr>
          <p:txBody>
            <a:bodyPr wrap="square" lIns="0" tIns="0" rIns="0" bIns="0" rtlCol="0"/>
            <a:lstStyle/>
            <a:p>
              <a:endParaRPr/>
            </a:p>
          </p:txBody>
        </p:sp>
      </p:grpSp>
    </p:spTree>
    <p:extLst>
      <p:ext uri="{BB962C8B-B14F-4D97-AF65-F5344CB8AC3E}">
        <p14:creationId xmlns:p14="http://schemas.microsoft.com/office/powerpoint/2010/main" val="1357273834"/>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86D1E-EBC5-4E9D-9B28-B48614EF10DF}"/>
              </a:ext>
            </a:extLst>
          </p:cNvPr>
          <p:cNvPicPr>
            <a:picLocks noChangeAspect="1"/>
          </p:cNvPicPr>
          <p:nvPr/>
        </p:nvPicPr>
        <p:blipFill>
          <a:blip r:embed="rId3"/>
          <a:srcRect/>
          <a:stretch/>
        </p:blipFill>
        <p:spPr>
          <a:xfrm>
            <a:off x="0" y="0"/>
            <a:ext cx="9144000" cy="6858000"/>
          </a:xfrm>
          <a:prstGeom prst="rect">
            <a:avLst/>
          </a:prstGeom>
        </p:spPr>
      </p:pic>
      <p:sp>
        <p:nvSpPr>
          <p:cNvPr id="8" name="TextBox 7">
            <a:extLst>
              <a:ext uri="{FF2B5EF4-FFF2-40B4-BE49-F238E27FC236}">
                <a16:creationId xmlns:a16="http://schemas.microsoft.com/office/drawing/2014/main" id="{1C32CFE9-88C3-4322-85DC-6D804DC7C518}"/>
              </a:ext>
            </a:extLst>
          </p:cNvPr>
          <p:cNvSpPr txBox="1"/>
          <p:nvPr/>
        </p:nvSpPr>
        <p:spPr>
          <a:xfrm>
            <a:off x="329671" y="567589"/>
            <a:ext cx="8484658" cy="854080"/>
          </a:xfrm>
          <a:prstGeom prst="rect">
            <a:avLst/>
          </a:prstGeom>
          <a:noFill/>
        </p:spPr>
        <p:txBody>
          <a:bodyPr wrap="square">
            <a:spAutoFit/>
          </a:bodyPr>
          <a:lstStyle/>
          <a:p>
            <a:pPr algn="ctr">
              <a:lnSpc>
                <a:spcPct val="75000"/>
              </a:lnSpc>
            </a:pPr>
            <a:r>
              <a:rPr lang="en-US" sz="6000" baseline="30000">
                <a:solidFill>
                  <a:srgbClr val="3FA248"/>
                </a:solidFill>
                <a:latin typeface="Source Sans Pro Black" panose="020B0803030403020204" pitchFamily="34" charset="0"/>
              </a:rPr>
              <a:t>ACH IN ACTION                                          </a:t>
            </a:r>
            <a:r>
              <a:rPr lang="en-US" sz="3600" baseline="30000">
                <a:solidFill>
                  <a:srgbClr val="3FA248"/>
                </a:solidFill>
                <a:latin typeface="Source Sans Pro Black" panose="020B0803030403020204" pitchFamily="34" charset="0"/>
              </a:rPr>
              <a:t>IMPROVED HEALTH OUTCOMES THROUGH:</a:t>
            </a:r>
            <a:endParaRPr lang="en-US" sz="6000" baseline="30000">
              <a:solidFill>
                <a:srgbClr val="369638"/>
              </a:solidFill>
              <a:latin typeface="Source Sans Pro Black" panose="020B0803030403020204" pitchFamily="34" charset="0"/>
            </a:endParaRPr>
          </a:p>
        </p:txBody>
      </p:sp>
      <p:sp>
        <p:nvSpPr>
          <p:cNvPr id="3" name="TextBox 2">
            <a:extLst>
              <a:ext uri="{FF2B5EF4-FFF2-40B4-BE49-F238E27FC236}">
                <a16:creationId xmlns:a16="http://schemas.microsoft.com/office/drawing/2014/main" id="{427A10FB-65D8-41D3-AD94-86F50BCD06CE}"/>
              </a:ext>
            </a:extLst>
          </p:cNvPr>
          <p:cNvSpPr txBox="1"/>
          <p:nvPr/>
        </p:nvSpPr>
        <p:spPr>
          <a:xfrm>
            <a:off x="2743200" y="2877312"/>
            <a:ext cx="3657600" cy="1103379"/>
          </a:xfrm>
          <a:prstGeom prst="rect">
            <a:avLst/>
          </a:prstGeom>
          <a:noFill/>
        </p:spPr>
        <p:txBody>
          <a:bodyPr wrap="square" rtlCol="0">
            <a:spAutoFit/>
          </a:bodyPr>
          <a:lstStyle/>
          <a:p>
            <a:pPr algn="ctr">
              <a:lnSpc>
                <a:spcPct val="90000"/>
              </a:lnSpc>
            </a:pPr>
            <a:r>
              <a:rPr lang="en-US" sz="3600">
                <a:solidFill>
                  <a:schemeClr val="bg1">
                    <a:lumMod val="50000"/>
                  </a:schemeClr>
                </a:solidFill>
                <a:latin typeface="Source Sans Pro Black" panose="020B0803030403020204" pitchFamily="34" charset="0"/>
                <a:ea typeface="Source Sans Pro Black" panose="020B0803030403020204" pitchFamily="34" charset="0"/>
              </a:rPr>
              <a:t>Alignment and Innovation</a:t>
            </a:r>
          </a:p>
        </p:txBody>
      </p:sp>
      <p:sp>
        <p:nvSpPr>
          <p:cNvPr id="7" name="TextBox 6">
            <a:extLst>
              <a:ext uri="{FF2B5EF4-FFF2-40B4-BE49-F238E27FC236}">
                <a16:creationId xmlns:a16="http://schemas.microsoft.com/office/drawing/2014/main" id="{5FF3E3AD-0B8C-4981-A51D-FB3BFD9ACCD0}"/>
              </a:ext>
            </a:extLst>
          </p:cNvPr>
          <p:cNvSpPr txBox="1"/>
          <p:nvPr/>
        </p:nvSpPr>
        <p:spPr>
          <a:xfrm>
            <a:off x="696106" y="5727147"/>
            <a:ext cx="7751788" cy="954107"/>
          </a:xfrm>
          <a:prstGeom prst="rect">
            <a:avLst/>
          </a:prstGeom>
          <a:noFill/>
        </p:spPr>
        <p:txBody>
          <a:bodyPr wrap="square">
            <a:spAutoFit/>
          </a:bodyPr>
          <a:lstStyle/>
          <a:p>
            <a:pPr algn="ctr"/>
            <a:r>
              <a:rPr lang="en-US" sz="1400">
                <a:solidFill>
                  <a:schemeClr val="bg1"/>
                </a:solidFill>
                <a:latin typeface="Source Sans Pro Semibold" panose="020B0603030403020204" pitchFamily="34" charset="0"/>
                <a:ea typeface="Source Sans Pro Semibold" panose="020B0603030403020204" pitchFamily="34" charset="0"/>
              </a:rPr>
              <a:t>Example: Humboldt Community Health Trust created recurring “huddles” among key stakeholders working on substance use disorder. The meetings provide key stakeholders with a space to improve cooperation, coordination and efficiency. At one huddle, partners agreed to improve transitions between providers  by reducing repeat assessments.</a:t>
            </a:r>
          </a:p>
        </p:txBody>
      </p:sp>
    </p:spTree>
    <p:extLst>
      <p:ext uri="{BB962C8B-B14F-4D97-AF65-F5344CB8AC3E}">
        <p14:creationId xmlns:p14="http://schemas.microsoft.com/office/powerpoint/2010/main" val="16048257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86D1E-EBC5-4E9D-9B28-B48614EF10DF}"/>
              </a:ext>
            </a:extLst>
          </p:cNvPr>
          <p:cNvPicPr>
            <a:picLocks noChangeAspect="1"/>
          </p:cNvPicPr>
          <p:nvPr/>
        </p:nvPicPr>
        <p:blipFill>
          <a:blip r:embed="rId3"/>
          <a:src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B052CCF7-3A9D-4993-90D1-72701E13A120}"/>
              </a:ext>
            </a:extLst>
          </p:cNvPr>
          <p:cNvSpPr txBox="1"/>
          <p:nvPr/>
        </p:nvSpPr>
        <p:spPr>
          <a:xfrm>
            <a:off x="773615" y="5813359"/>
            <a:ext cx="7596770" cy="954107"/>
          </a:xfrm>
          <a:prstGeom prst="rect">
            <a:avLst/>
          </a:prstGeom>
          <a:noFill/>
        </p:spPr>
        <p:txBody>
          <a:bodyPr wrap="square">
            <a:spAutoFit/>
          </a:bodyPr>
          <a:lstStyle/>
          <a:p>
            <a:pPr algn="ctr"/>
            <a:r>
              <a:rPr lang="en-US" sz="2800" baseline="30000">
                <a:solidFill>
                  <a:schemeClr val="bg1"/>
                </a:solidFill>
                <a:latin typeface="Source Sans Pro Semibold" panose="020B0603030403020204" pitchFamily="34" charset="0"/>
                <a:ea typeface="Source Sans Pro Semibold" panose="020B0603030403020204" pitchFamily="34" charset="0"/>
              </a:rPr>
              <a:t>Because of the time and investment in relationship and trust building, systems are better prepared to weather complex and unexpected events, such as COVID-19 or a natural disaster, like wildfires.</a:t>
            </a:r>
          </a:p>
        </p:txBody>
      </p:sp>
      <p:sp>
        <p:nvSpPr>
          <p:cNvPr id="2" name="TextBox 1">
            <a:extLst>
              <a:ext uri="{FF2B5EF4-FFF2-40B4-BE49-F238E27FC236}">
                <a16:creationId xmlns:a16="http://schemas.microsoft.com/office/drawing/2014/main" id="{B3E392D1-4AA2-4A14-B994-677C87D3CB2E}"/>
              </a:ext>
            </a:extLst>
          </p:cNvPr>
          <p:cNvSpPr txBox="1"/>
          <p:nvPr/>
        </p:nvSpPr>
        <p:spPr>
          <a:xfrm>
            <a:off x="2781300" y="3095055"/>
            <a:ext cx="3581400" cy="1029962"/>
          </a:xfrm>
          <a:prstGeom prst="rect">
            <a:avLst/>
          </a:prstGeom>
          <a:noFill/>
        </p:spPr>
        <p:txBody>
          <a:bodyPr wrap="square" rtlCol="0">
            <a:spAutoFit/>
          </a:bodyPr>
          <a:lstStyle/>
          <a:p>
            <a:pPr algn="ctr">
              <a:lnSpc>
                <a:spcPct val="62000"/>
              </a:lnSpc>
            </a:pPr>
            <a:r>
              <a:rPr lang="en-US" sz="5400" b="1" baseline="30000">
                <a:solidFill>
                  <a:schemeClr val="bg1">
                    <a:lumMod val="50000"/>
                  </a:schemeClr>
                </a:solidFill>
                <a:latin typeface="Source Sans Pro Black" panose="020B0803030403020204" pitchFamily="34" charset="0"/>
              </a:rPr>
              <a:t>Resilient Systems</a:t>
            </a:r>
            <a:endParaRPr lang="en-US" sz="5400" b="1">
              <a:solidFill>
                <a:schemeClr val="bg1">
                  <a:lumMod val="50000"/>
                </a:schemeClr>
              </a:solidFill>
              <a:latin typeface="Source Sans Pro Black" panose="020B0803030403020204" pitchFamily="34" charset="0"/>
            </a:endParaRPr>
          </a:p>
        </p:txBody>
      </p:sp>
      <p:sp>
        <p:nvSpPr>
          <p:cNvPr id="8" name="TextBox 7">
            <a:extLst>
              <a:ext uri="{FF2B5EF4-FFF2-40B4-BE49-F238E27FC236}">
                <a16:creationId xmlns:a16="http://schemas.microsoft.com/office/drawing/2014/main" id="{1C32CFE9-88C3-4322-85DC-6D804DC7C518}"/>
              </a:ext>
            </a:extLst>
          </p:cNvPr>
          <p:cNvSpPr txBox="1"/>
          <p:nvPr/>
        </p:nvSpPr>
        <p:spPr>
          <a:xfrm>
            <a:off x="329671" y="567589"/>
            <a:ext cx="8484658" cy="854080"/>
          </a:xfrm>
          <a:prstGeom prst="rect">
            <a:avLst/>
          </a:prstGeom>
          <a:noFill/>
        </p:spPr>
        <p:txBody>
          <a:bodyPr wrap="square">
            <a:spAutoFit/>
          </a:bodyPr>
          <a:lstStyle/>
          <a:p>
            <a:pPr algn="ctr">
              <a:lnSpc>
                <a:spcPct val="75000"/>
              </a:lnSpc>
            </a:pPr>
            <a:r>
              <a:rPr lang="en-US" sz="6000" baseline="30000">
                <a:solidFill>
                  <a:srgbClr val="3FA248"/>
                </a:solidFill>
                <a:latin typeface="Source Sans Pro Black" panose="020B0803030403020204" pitchFamily="34" charset="0"/>
              </a:rPr>
              <a:t>ACH IN ACTION                                          </a:t>
            </a:r>
            <a:r>
              <a:rPr lang="en-US" sz="3600" baseline="30000">
                <a:solidFill>
                  <a:srgbClr val="3FA248"/>
                </a:solidFill>
                <a:latin typeface="Source Sans Pro Black" panose="020B0803030403020204" pitchFamily="34" charset="0"/>
              </a:rPr>
              <a:t>IMPROVED HEALTH OUTCOMES THROUGH:</a:t>
            </a:r>
            <a:endParaRPr lang="en-US" sz="6000" baseline="30000">
              <a:solidFill>
                <a:srgbClr val="369638"/>
              </a:solidFill>
              <a:latin typeface="Source Sans Pro Black" panose="020B0803030403020204" pitchFamily="34" charset="0"/>
            </a:endParaRPr>
          </a:p>
        </p:txBody>
      </p:sp>
    </p:spTree>
    <p:extLst>
      <p:ext uri="{BB962C8B-B14F-4D97-AF65-F5344CB8AC3E}">
        <p14:creationId xmlns:p14="http://schemas.microsoft.com/office/powerpoint/2010/main" val="191674026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86D1E-EBC5-4E9D-9B28-B48614EF10DF}"/>
              </a:ext>
            </a:extLst>
          </p:cNvPr>
          <p:cNvPicPr>
            <a:picLocks noChangeAspect="1"/>
          </p:cNvPicPr>
          <p:nvPr/>
        </p:nvPicPr>
        <p:blipFill>
          <a:blip r:embed="rId3"/>
          <a:src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B3E392D1-4AA2-4A14-B994-677C87D3CB2E}"/>
              </a:ext>
            </a:extLst>
          </p:cNvPr>
          <p:cNvSpPr txBox="1"/>
          <p:nvPr/>
        </p:nvSpPr>
        <p:spPr>
          <a:xfrm>
            <a:off x="2781300" y="3095055"/>
            <a:ext cx="3581400" cy="1029962"/>
          </a:xfrm>
          <a:prstGeom prst="rect">
            <a:avLst/>
          </a:prstGeom>
          <a:noFill/>
        </p:spPr>
        <p:txBody>
          <a:bodyPr wrap="square" rtlCol="0">
            <a:spAutoFit/>
          </a:bodyPr>
          <a:lstStyle/>
          <a:p>
            <a:pPr algn="ctr">
              <a:lnSpc>
                <a:spcPct val="62000"/>
              </a:lnSpc>
            </a:pPr>
            <a:r>
              <a:rPr lang="en-US" sz="5400" b="1" baseline="30000">
                <a:solidFill>
                  <a:schemeClr val="bg1">
                    <a:lumMod val="50000"/>
                  </a:schemeClr>
                </a:solidFill>
                <a:latin typeface="Source Sans Pro Black" panose="020B0803030403020204" pitchFamily="34" charset="0"/>
              </a:rPr>
              <a:t>Resilient Systems</a:t>
            </a:r>
            <a:endParaRPr lang="en-US" sz="5400" b="1">
              <a:solidFill>
                <a:schemeClr val="bg1">
                  <a:lumMod val="50000"/>
                </a:schemeClr>
              </a:solidFill>
              <a:latin typeface="Source Sans Pro Black" panose="020B0803030403020204" pitchFamily="34" charset="0"/>
            </a:endParaRPr>
          </a:p>
        </p:txBody>
      </p:sp>
      <p:sp>
        <p:nvSpPr>
          <p:cNvPr id="8" name="TextBox 7">
            <a:extLst>
              <a:ext uri="{FF2B5EF4-FFF2-40B4-BE49-F238E27FC236}">
                <a16:creationId xmlns:a16="http://schemas.microsoft.com/office/drawing/2014/main" id="{1C32CFE9-88C3-4322-85DC-6D804DC7C518}"/>
              </a:ext>
            </a:extLst>
          </p:cNvPr>
          <p:cNvSpPr txBox="1"/>
          <p:nvPr/>
        </p:nvSpPr>
        <p:spPr>
          <a:xfrm>
            <a:off x="329671" y="567589"/>
            <a:ext cx="8484658" cy="854080"/>
          </a:xfrm>
          <a:prstGeom prst="rect">
            <a:avLst/>
          </a:prstGeom>
          <a:noFill/>
        </p:spPr>
        <p:txBody>
          <a:bodyPr wrap="square">
            <a:spAutoFit/>
          </a:bodyPr>
          <a:lstStyle/>
          <a:p>
            <a:pPr algn="ctr">
              <a:lnSpc>
                <a:spcPct val="75000"/>
              </a:lnSpc>
            </a:pPr>
            <a:r>
              <a:rPr lang="en-US" sz="6000" baseline="30000">
                <a:solidFill>
                  <a:srgbClr val="3FA248"/>
                </a:solidFill>
                <a:latin typeface="Source Sans Pro Black" panose="020B0803030403020204" pitchFamily="34" charset="0"/>
              </a:rPr>
              <a:t>ACH IN ACTION                                          </a:t>
            </a:r>
            <a:r>
              <a:rPr lang="en-US" sz="3600" baseline="30000">
                <a:solidFill>
                  <a:srgbClr val="3FA248"/>
                </a:solidFill>
                <a:latin typeface="Source Sans Pro Black" panose="020B0803030403020204" pitchFamily="34" charset="0"/>
              </a:rPr>
              <a:t>IMPROVED HEALTH OUTCOMES THROUGH:</a:t>
            </a:r>
            <a:endParaRPr lang="en-US" sz="6000" baseline="30000">
              <a:solidFill>
                <a:srgbClr val="369638"/>
              </a:solidFill>
              <a:latin typeface="Source Sans Pro Black" panose="020B0803030403020204" pitchFamily="34" charset="0"/>
            </a:endParaRPr>
          </a:p>
        </p:txBody>
      </p:sp>
      <p:sp>
        <p:nvSpPr>
          <p:cNvPr id="7" name="TextBox 6">
            <a:extLst>
              <a:ext uri="{FF2B5EF4-FFF2-40B4-BE49-F238E27FC236}">
                <a16:creationId xmlns:a16="http://schemas.microsoft.com/office/drawing/2014/main" id="{0ABAF3EF-3C3E-446B-B840-27E10524BEF2}"/>
              </a:ext>
            </a:extLst>
          </p:cNvPr>
          <p:cNvSpPr txBox="1"/>
          <p:nvPr/>
        </p:nvSpPr>
        <p:spPr>
          <a:xfrm>
            <a:off x="960717" y="5791825"/>
            <a:ext cx="7222569" cy="1077218"/>
          </a:xfrm>
          <a:prstGeom prst="rect">
            <a:avLst/>
          </a:prstGeom>
          <a:noFill/>
        </p:spPr>
        <p:txBody>
          <a:bodyPr wrap="square">
            <a:spAutoFit/>
          </a:bodyPr>
          <a:lstStyle/>
          <a:p>
            <a:pPr algn="ctr"/>
            <a:r>
              <a:rPr lang="en-US" sz="2400" baseline="30000">
                <a:solidFill>
                  <a:schemeClr val="bg1"/>
                </a:solidFill>
                <a:latin typeface="Source Sans Pro Semibold" panose="020B0603030403020204" pitchFamily="34" charset="0"/>
                <a:ea typeface="Source Sans Pro Semibold" panose="020B0603030403020204" pitchFamily="34" charset="0"/>
              </a:rPr>
              <a:t>EXAMPLE: The East San José PEACE Partnership stepped up during the pandemic, facilitating Santa Clara County’s COVID-19 response, bringing an explicit equity lens to the distribution of essential resources—raising more than $600K for 700+ families who were not otherwise eligible for assistance.</a:t>
            </a:r>
          </a:p>
        </p:txBody>
      </p:sp>
    </p:spTree>
    <p:extLst>
      <p:ext uri="{BB962C8B-B14F-4D97-AF65-F5344CB8AC3E}">
        <p14:creationId xmlns:p14="http://schemas.microsoft.com/office/powerpoint/2010/main" val="356634288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86D1E-EBC5-4E9D-9B28-B48614EF10DF}"/>
              </a:ext>
            </a:extLst>
          </p:cNvPr>
          <p:cNvPicPr>
            <a:picLocks noChangeAspect="1"/>
          </p:cNvPicPr>
          <p:nvPr/>
        </p:nvPicPr>
        <p:blipFill>
          <a:blip r:embed="rId3"/>
          <a:srcRect/>
          <a:stretch/>
        </p:blipFill>
        <p:spPr>
          <a:xfrm>
            <a:off x="-5443" y="0"/>
            <a:ext cx="9144000" cy="6858000"/>
          </a:xfrm>
          <a:prstGeom prst="rect">
            <a:avLst/>
          </a:prstGeom>
        </p:spPr>
      </p:pic>
      <p:sp>
        <p:nvSpPr>
          <p:cNvPr id="4" name="TextBox 3">
            <a:extLst>
              <a:ext uri="{FF2B5EF4-FFF2-40B4-BE49-F238E27FC236}">
                <a16:creationId xmlns:a16="http://schemas.microsoft.com/office/drawing/2014/main" id="{B052CCF7-3A9D-4993-90D1-72701E13A120}"/>
              </a:ext>
            </a:extLst>
          </p:cNvPr>
          <p:cNvSpPr txBox="1"/>
          <p:nvPr/>
        </p:nvSpPr>
        <p:spPr>
          <a:xfrm>
            <a:off x="966611" y="5798405"/>
            <a:ext cx="7199892" cy="954107"/>
          </a:xfrm>
          <a:prstGeom prst="rect">
            <a:avLst/>
          </a:prstGeom>
          <a:noFill/>
        </p:spPr>
        <p:txBody>
          <a:bodyPr wrap="square">
            <a:spAutoFit/>
          </a:bodyPr>
          <a:lstStyle/>
          <a:p>
            <a:pPr algn="ctr"/>
            <a:r>
              <a:rPr lang="en-US" sz="2800" baseline="30000">
                <a:solidFill>
                  <a:schemeClr val="bg1"/>
                </a:solidFill>
                <a:latin typeface="Source Sans Pro SemiBold" panose="020B0603030403020204" pitchFamily="34" charset="0"/>
                <a:ea typeface="Source Sans Pro SemiBold" panose="020B0603030403020204" pitchFamily="34" charset="0"/>
              </a:rPr>
              <a:t>ACHs leverage their collective power, influence and expertise to shape local policy, ensuring that city and county resources focus on the most effective public health interventions and advance equity. </a:t>
            </a:r>
          </a:p>
        </p:txBody>
      </p:sp>
      <p:sp>
        <p:nvSpPr>
          <p:cNvPr id="2" name="TextBox 1">
            <a:extLst>
              <a:ext uri="{FF2B5EF4-FFF2-40B4-BE49-F238E27FC236}">
                <a16:creationId xmlns:a16="http://schemas.microsoft.com/office/drawing/2014/main" id="{B3E392D1-4AA2-4A14-B994-677C87D3CB2E}"/>
              </a:ext>
            </a:extLst>
          </p:cNvPr>
          <p:cNvSpPr txBox="1"/>
          <p:nvPr/>
        </p:nvSpPr>
        <p:spPr>
          <a:xfrm>
            <a:off x="2781300" y="3095055"/>
            <a:ext cx="3581400" cy="1029962"/>
          </a:xfrm>
          <a:prstGeom prst="rect">
            <a:avLst/>
          </a:prstGeom>
          <a:noFill/>
        </p:spPr>
        <p:txBody>
          <a:bodyPr wrap="square" rtlCol="0">
            <a:spAutoFit/>
          </a:bodyPr>
          <a:lstStyle/>
          <a:p>
            <a:pPr algn="ctr">
              <a:lnSpc>
                <a:spcPct val="62000"/>
              </a:lnSpc>
            </a:pPr>
            <a:r>
              <a:rPr lang="en-US" sz="5400" b="1" baseline="30000">
                <a:solidFill>
                  <a:schemeClr val="bg1">
                    <a:lumMod val="50000"/>
                  </a:schemeClr>
                </a:solidFill>
                <a:latin typeface="Source Sans Pro Black" panose="020B0803030403020204" pitchFamily="34" charset="0"/>
              </a:rPr>
              <a:t>Effective Local Policy</a:t>
            </a:r>
            <a:endParaRPr lang="en-US" sz="5400" b="1">
              <a:solidFill>
                <a:schemeClr val="bg1">
                  <a:lumMod val="50000"/>
                </a:schemeClr>
              </a:solidFill>
              <a:latin typeface="Source Sans Pro Black" panose="020B0803030403020204" pitchFamily="34" charset="0"/>
            </a:endParaRPr>
          </a:p>
        </p:txBody>
      </p:sp>
      <p:sp>
        <p:nvSpPr>
          <p:cNvPr id="8" name="TextBox 7">
            <a:extLst>
              <a:ext uri="{FF2B5EF4-FFF2-40B4-BE49-F238E27FC236}">
                <a16:creationId xmlns:a16="http://schemas.microsoft.com/office/drawing/2014/main" id="{1C32CFE9-88C3-4322-85DC-6D804DC7C518}"/>
              </a:ext>
            </a:extLst>
          </p:cNvPr>
          <p:cNvSpPr txBox="1"/>
          <p:nvPr/>
        </p:nvSpPr>
        <p:spPr>
          <a:xfrm>
            <a:off x="329671" y="567589"/>
            <a:ext cx="8484658" cy="854080"/>
          </a:xfrm>
          <a:prstGeom prst="rect">
            <a:avLst/>
          </a:prstGeom>
          <a:noFill/>
        </p:spPr>
        <p:txBody>
          <a:bodyPr wrap="square">
            <a:spAutoFit/>
          </a:bodyPr>
          <a:lstStyle/>
          <a:p>
            <a:pPr algn="ctr">
              <a:lnSpc>
                <a:spcPct val="75000"/>
              </a:lnSpc>
            </a:pPr>
            <a:r>
              <a:rPr lang="en-US" sz="6000" baseline="30000">
                <a:solidFill>
                  <a:srgbClr val="3FA248"/>
                </a:solidFill>
                <a:latin typeface="Source Sans Pro Black" panose="020B0803030403020204" pitchFamily="34" charset="0"/>
              </a:rPr>
              <a:t>ACH IN ACTION                                          </a:t>
            </a:r>
            <a:r>
              <a:rPr lang="en-US" sz="3600" baseline="30000">
                <a:solidFill>
                  <a:srgbClr val="3FA248"/>
                </a:solidFill>
                <a:latin typeface="Source Sans Pro Black" panose="020B0803030403020204" pitchFamily="34" charset="0"/>
              </a:rPr>
              <a:t>IMPROVED HEALTH OUTCOMES THROUGH:</a:t>
            </a:r>
            <a:endParaRPr lang="en-US" sz="6000" baseline="30000">
              <a:solidFill>
                <a:srgbClr val="369638"/>
              </a:solidFill>
              <a:latin typeface="Source Sans Pro Black" panose="020B0803030403020204" pitchFamily="34" charset="0"/>
            </a:endParaRPr>
          </a:p>
        </p:txBody>
      </p:sp>
    </p:spTree>
    <p:extLst>
      <p:ext uri="{BB962C8B-B14F-4D97-AF65-F5344CB8AC3E}">
        <p14:creationId xmlns:p14="http://schemas.microsoft.com/office/powerpoint/2010/main" val="30465711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86D1E-EBC5-4E9D-9B28-B48614EF10DF}"/>
              </a:ext>
            </a:extLst>
          </p:cNvPr>
          <p:cNvPicPr>
            <a:picLocks noChangeAspect="1"/>
          </p:cNvPicPr>
          <p:nvPr/>
        </p:nvPicPr>
        <p:blipFill>
          <a:blip r:embed="rId3"/>
          <a:srcRect/>
          <a:stretch/>
        </p:blipFill>
        <p:spPr>
          <a:xfrm>
            <a:off x="-5443" y="0"/>
            <a:ext cx="9144000" cy="6858000"/>
          </a:xfrm>
          <a:prstGeom prst="rect">
            <a:avLst/>
          </a:prstGeom>
        </p:spPr>
      </p:pic>
      <p:sp>
        <p:nvSpPr>
          <p:cNvPr id="4" name="TextBox 3">
            <a:extLst>
              <a:ext uri="{FF2B5EF4-FFF2-40B4-BE49-F238E27FC236}">
                <a16:creationId xmlns:a16="http://schemas.microsoft.com/office/drawing/2014/main" id="{B052CCF7-3A9D-4993-90D1-72701E13A120}"/>
              </a:ext>
            </a:extLst>
          </p:cNvPr>
          <p:cNvSpPr txBox="1"/>
          <p:nvPr/>
        </p:nvSpPr>
        <p:spPr>
          <a:xfrm>
            <a:off x="602585" y="5770671"/>
            <a:ext cx="7927944" cy="1077218"/>
          </a:xfrm>
          <a:prstGeom prst="rect">
            <a:avLst/>
          </a:prstGeom>
          <a:noFill/>
        </p:spPr>
        <p:txBody>
          <a:bodyPr wrap="square">
            <a:spAutoFit/>
          </a:bodyPr>
          <a:lstStyle/>
          <a:p>
            <a:pPr algn="ctr"/>
            <a:r>
              <a:rPr lang="en-US" sz="2400" b="1" baseline="30000">
                <a:solidFill>
                  <a:schemeClr val="bg1"/>
                </a:solidFill>
                <a:latin typeface="Source Sans Pro SemiBold" panose="020B0603030403020204" pitchFamily="34" charset="0"/>
                <a:ea typeface="Source Sans Pro SemiBold" panose="020B0603030403020204" pitchFamily="34" charset="0"/>
              </a:rPr>
              <a:t>EXAMPLE: East San José PEACE Partnership identified housing displacement as a root cause of community violence and developed strategies to safeguard residents teetering on the edge of eviction. After extensive community engagement, the plan was enacted into policy by the city, marking a first-of-its-kind blueprint for addressing this problem. </a:t>
            </a:r>
          </a:p>
        </p:txBody>
      </p:sp>
      <p:sp>
        <p:nvSpPr>
          <p:cNvPr id="2" name="TextBox 1">
            <a:extLst>
              <a:ext uri="{FF2B5EF4-FFF2-40B4-BE49-F238E27FC236}">
                <a16:creationId xmlns:a16="http://schemas.microsoft.com/office/drawing/2014/main" id="{B3E392D1-4AA2-4A14-B994-677C87D3CB2E}"/>
              </a:ext>
            </a:extLst>
          </p:cNvPr>
          <p:cNvSpPr txBox="1"/>
          <p:nvPr/>
        </p:nvSpPr>
        <p:spPr>
          <a:xfrm>
            <a:off x="2781300" y="3095055"/>
            <a:ext cx="3581400" cy="1029962"/>
          </a:xfrm>
          <a:prstGeom prst="rect">
            <a:avLst/>
          </a:prstGeom>
          <a:noFill/>
        </p:spPr>
        <p:txBody>
          <a:bodyPr wrap="square" rtlCol="0">
            <a:spAutoFit/>
          </a:bodyPr>
          <a:lstStyle/>
          <a:p>
            <a:pPr algn="ctr">
              <a:lnSpc>
                <a:spcPct val="62000"/>
              </a:lnSpc>
            </a:pPr>
            <a:r>
              <a:rPr lang="en-US" sz="5400" b="1" baseline="30000">
                <a:solidFill>
                  <a:schemeClr val="bg1">
                    <a:lumMod val="50000"/>
                  </a:schemeClr>
                </a:solidFill>
                <a:latin typeface="Source Sans Pro Black" panose="020B0803030403020204" pitchFamily="34" charset="0"/>
              </a:rPr>
              <a:t>Effective Local Policy</a:t>
            </a:r>
            <a:endParaRPr lang="en-US" sz="5400" b="1">
              <a:solidFill>
                <a:schemeClr val="bg1">
                  <a:lumMod val="50000"/>
                </a:schemeClr>
              </a:solidFill>
              <a:latin typeface="Source Sans Pro Black" panose="020B0803030403020204" pitchFamily="34" charset="0"/>
            </a:endParaRPr>
          </a:p>
        </p:txBody>
      </p:sp>
      <p:sp>
        <p:nvSpPr>
          <p:cNvPr id="8" name="TextBox 7">
            <a:extLst>
              <a:ext uri="{FF2B5EF4-FFF2-40B4-BE49-F238E27FC236}">
                <a16:creationId xmlns:a16="http://schemas.microsoft.com/office/drawing/2014/main" id="{1C32CFE9-88C3-4322-85DC-6D804DC7C518}"/>
              </a:ext>
            </a:extLst>
          </p:cNvPr>
          <p:cNvSpPr txBox="1"/>
          <p:nvPr/>
        </p:nvSpPr>
        <p:spPr>
          <a:xfrm>
            <a:off x="329671" y="567589"/>
            <a:ext cx="8484658" cy="854080"/>
          </a:xfrm>
          <a:prstGeom prst="rect">
            <a:avLst/>
          </a:prstGeom>
          <a:noFill/>
        </p:spPr>
        <p:txBody>
          <a:bodyPr wrap="square">
            <a:spAutoFit/>
          </a:bodyPr>
          <a:lstStyle/>
          <a:p>
            <a:pPr algn="ctr">
              <a:lnSpc>
                <a:spcPct val="75000"/>
              </a:lnSpc>
            </a:pPr>
            <a:r>
              <a:rPr lang="en-US" sz="6000" baseline="30000">
                <a:solidFill>
                  <a:srgbClr val="3FA248"/>
                </a:solidFill>
                <a:latin typeface="Source Sans Pro Black" panose="020B0803030403020204" pitchFamily="34" charset="0"/>
              </a:rPr>
              <a:t>ACH IN ACTION                                          </a:t>
            </a:r>
            <a:r>
              <a:rPr lang="en-US" sz="3600" baseline="30000">
                <a:solidFill>
                  <a:srgbClr val="3FA248"/>
                </a:solidFill>
                <a:latin typeface="Source Sans Pro Black" panose="020B0803030403020204" pitchFamily="34" charset="0"/>
              </a:rPr>
              <a:t>IMPROVED HEALTH OUTCOMES THROUGH:</a:t>
            </a:r>
            <a:endParaRPr lang="en-US" sz="6000" baseline="30000">
              <a:solidFill>
                <a:srgbClr val="369638"/>
              </a:solidFill>
              <a:latin typeface="Source Sans Pro Black" panose="020B0803030403020204" pitchFamily="34" charset="0"/>
            </a:endParaRPr>
          </a:p>
        </p:txBody>
      </p:sp>
    </p:spTree>
    <p:extLst>
      <p:ext uri="{BB962C8B-B14F-4D97-AF65-F5344CB8AC3E}">
        <p14:creationId xmlns:p14="http://schemas.microsoft.com/office/powerpoint/2010/main" val="12238744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86D1E-EBC5-4E9D-9B28-B48614EF10DF}"/>
              </a:ext>
            </a:extLst>
          </p:cNvPr>
          <p:cNvPicPr>
            <a:picLocks noChangeAspect="1"/>
          </p:cNvPicPr>
          <p:nvPr/>
        </p:nvPicPr>
        <p:blipFill>
          <a:blip r:embed="rId3"/>
          <a:srcRect/>
          <a:stretch/>
        </p:blipFill>
        <p:spPr>
          <a:xfrm>
            <a:off x="-5443" y="0"/>
            <a:ext cx="9144000" cy="6858000"/>
          </a:xfrm>
          <a:prstGeom prst="rect">
            <a:avLst/>
          </a:prstGeom>
        </p:spPr>
      </p:pic>
      <p:sp>
        <p:nvSpPr>
          <p:cNvPr id="4" name="TextBox 3">
            <a:extLst>
              <a:ext uri="{FF2B5EF4-FFF2-40B4-BE49-F238E27FC236}">
                <a16:creationId xmlns:a16="http://schemas.microsoft.com/office/drawing/2014/main" id="{B052CCF7-3A9D-4993-90D1-72701E13A120}"/>
              </a:ext>
            </a:extLst>
          </p:cNvPr>
          <p:cNvSpPr txBox="1"/>
          <p:nvPr/>
        </p:nvSpPr>
        <p:spPr>
          <a:xfrm>
            <a:off x="602585" y="5754769"/>
            <a:ext cx="7927944" cy="923330"/>
          </a:xfrm>
          <a:prstGeom prst="rect">
            <a:avLst/>
          </a:prstGeom>
          <a:noFill/>
        </p:spPr>
        <p:txBody>
          <a:bodyPr wrap="square">
            <a:spAutoFit/>
          </a:bodyPr>
          <a:lstStyle/>
          <a:p>
            <a:pPr algn="ctr"/>
            <a:r>
              <a:rPr lang="en-US">
                <a:solidFill>
                  <a:schemeClr val="bg1"/>
                </a:solidFill>
                <a:latin typeface="Source Sans Pro SemiBold" panose="020B0603030403020204" pitchFamily="34" charset="0"/>
                <a:ea typeface="Source Sans Pro SemiBold" panose="020B0603030403020204" pitchFamily="34" charset="0"/>
              </a:rPr>
              <a:t>ACHs are developing a variety of strategies to monetize their efforts and establish reliable funding streams that will sustain the ACH and fuel priority projects that promote community health and equity.</a:t>
            </a:r>
          </a:p>
        </p:txBody>
      </p:sp>
      <p:sp>
        <p:nvSpPr>
          <p:cNvPr id="2" name="TextBox 1">
            <a:extLst>
              <a:ext uri="{FF2B5EF4-FFF2-40B4-BE49-F238E27FC236}">
                <a16:creationId xmlns:a16="http://schemas.microsoft.com/office/drawing/2014/main" id="{B3E392D1-4AA2-4A14-B994-677C87D3CB2E}"/>
              </a:ext>
            </a:extLst>
          </p:cNvPr>
          <p:cNvSpPr txBox="1"/>
          <p:nvPr/>
        </p:nvSpPr>
        <p:spPr>
          <a:xfrm>
            <a:off x="2781300" y="3095055"/>
            <a:ext cx="3581400" cy="1029962"/>
          </a:xfrm>
          <a:prstGeom prst="rect">
            <a:avLst/>
          </a:prstGeom>
          <a:noFill/>
        </p:spPr>
        <p:txBody>
          <a:bodyPr wrap="square" rtlCol="0">
            <a:spAutoFit/>
          </a:bodyPr>
          <a:lstStyle/>
          <a:p>
            <a:pPr algn="ctr">
              <a:lnSpc>
                <a:spcPct val="62000"/>
              </a:lnSpc>
            </a:pPr>
            <a:r>
              <a:rPr lang="en-US" sz="5400" b="1" baseline="30000">
                <a:solidFill>
                  <a:schemeClr val="bg1">
                    <a:lumMod val="50000"/>
                  </a:schemeClr>
                </a:solidFill>
                <a:latin typeface="Source Sans Pro Black" panose="020B0803030403020204" pitchFamily="34" charset="0"/>
              </a:rPr>
              <a:t>Sustainable Funding</a:t>
            </a:r>
            <a:endParaRPr lang="en-US" sz="5400" b="1">
              <a:solidFill>
                <a:schemeClr val="bg1">
                  <a:lumMod val="50000"/>
                </a:schemeClr>
              </a:solidFill>
              <a:latin typeface="Source Sans Pro Black" panose="020B0803030403020204" pitchFamily="34" charset="0"/>
            </a:endParaRPr>
          </a:p>
        </p:txBody>
      </p:sp>
      <p:sp>
        <p:nvSpPr>
          <p:cNvPr id="8" name="TextBox 7">
            <a:extLst>
              <a:ext uri="{FF2B5EF4-FFF2-40B4-BE49-F238E27FC236}">
                <a16:creationId xmlns:a16="http://schemas.microsoft.com/office/drawing/2014/main" id="{1C32CFE9-88C3-4322-85DC-6D804DC7C518}"/>
              </a:ext>
            </a:extLst>
          </p:cNvPr>
          <p:cNvSpPr txBox="1"/>
          <p:nvPr/>
        </p:nvSpPr>
        <p:spPr>
          <a:xfrm>
            <a:off x="329671" y="567589"/>
            <a:ext cx="8484658" cy="854080"/>
          </a:xfrm>
          <a:prstGeom prst="rect">
            <a:avLst/>
          </a:prstGeom>
          <a:noFill/>
        </p:spPr>
        <p:txBody>
          <a:bodyPr wrap="square">
            <a:spAutoFit/>
          </a:bodyPr>
          <a:lstStyle/>
          <a:p>
            <a:pPr algn="ctr">
              <a:lnSpc>
                <a:spcPct val="75000"/>
              </a:lnSpc>
            </a:pPr>
            <a:r>
              <a:rPr lang="en-US" sz="6000" baseline="30000">
                <a:solidFill>
                  <a:srgbClr val="3FA248"/>
                </a:solidFill>
                <a:latin typeface="Source Sans Pro Black" panose="020B0803030403020204" pitchFamily="34" charset="0"/>
              </a:rPr>
              <a:t>ACH IN ACTION                                          </a:t>
            </a:r>
            <a:r>
              <a:rPr lang="en-US" sz="3600" baseline="30000">
                <a:solidFill>
                  <a:srgbClr val="3FA248"/>
                </a:solidFill>
                <a:latin typeface="Source Sans Pro Black" panose="020B0803030403020204" pitchFamily="34" charset="0"/>
              </a:rPr>
              <a:t>IMPROVED HEALTH OUTCOMES THROUGH:</a:t>
            </a:r>
            <a:endParaRPr lang="en-US" sz="6000" baseline="30000">
              <a:solidFill>
                <a:srgbClr val="369638"/>
              </a:solidFill>
              <a:latin typeface="Source Sans Pro Black" panose="020B0803030403020204" pitchFamily="34" charset="0"/>
            </a:endParaRPr>
          </a:p>
        </p:txBody>
      </p:sp>
    </p:spTree>
    <p:extLst>
      <p:ext uri="{BB962C8B-B14F-4D97-AF65-F5344CB8AC3E}">
        <p14:creationId xmlns:p14="http://schemas.microsoft.com/office/powerpoint/2010/main" val="32001112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86D1E-EBC5-4E9D-9B28-B48614EF10DF}"/>
              </a:ext>
            </a:extLst>
          </p:cNvPr>
          <p:cNvPicPr>
            <a:picLocks noChangeAspect="1"/>
          </p:cNvPicPr>
          <p:nvPr/>
        </p:nvPicPr>
        <p:blipFill>
          <a:blip r:embed="rId3"/>
          <a:src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B052CCF7-3A9D-4993-90D1-72701E13A120}"/>
              </a:ext>
            </a:extLst>
          </p:cNvPr>
          <p:cNvSpPr txBox="1"/>
          <p:nvPr/>
        </p:nvSpPr>
        <p:spPr>
          <a:xfrm>
            <a:off x="1371600" y="5822997"/>
            <a:ext cx="6400800" cy="830997"/>
          </a:xfrm>
          <a:prstGeom prst="rect">
            <a:avLst/>
          </a:prstGeom>
          <a:noFill/>
        </p:spPr>
        <p:txBody>
          <a:bodyPr wrap="square">
            <a:spAutoFit/>
          </a:bodyPr>
          <a:lstStyle/>
          <a:p>
            <a:pPr algn="ctr"/>
            <a:r>
              <a:rPr lang="en-US" sz="1600">
                <a:solidFill>
                  <a:schemeClr val="bg1"/>
                </a:solidFill>
                <a:latin typeface="Source Sans Pro Semibold" panose="020B0603030403020204" pitchFamily="34" charset="0"/>
                <a:ea typeface="Source Sans Pro Semibold" panose="020B0603030403020204" pitchFamily="34" charset="0"/>
              </a:rPr>
              <a:t>Leveling the playing field and giving the community a driving role helps to build support, equity and cohesiveness. Through meaningful resident engagement, ACHs shift power.</a:t>
            </a:r>
          </a:p>
        </p:txBody>
      </p:sp>
      <p:sp>
        <p:nvSpPr>
          <p:cNvPr id="8" name="TextBox 7">
            <a:extLst>
              <a:ext uri="{FF2B5EF4-FFF2-40B4-BE49-F238E27FC236}">
                <a16:creationId xmlns:a16="http://schemas.microsoft.com/office/drawing/2014/main" id="{1C32CFE9-88C3-4322-85DC-6D804DC7C518}"/>
              </a:ext>
            </a:extLst>
          </p:cNvPr>
          <p:cNvSpPr txBox="1"/>
          <p:nvPr/>
        </p:nvSpPr>
        <p:spPr>
          <a:xfrm>
            <a:off x="329671" y="567589"/>
            <a:ext cx="8484658" cy="854080"/>
          </a:xfrm>
          <a:prstGeom prst="rect">
            <a:avLst/>
          </a:prstGeom>
          <a:noFill/>
        </p:spPr>
        <p:txBody>
          <a:bodyPr wrap="square">
            <a:spAutoFit/>
          </a:bodyPr>
          <a:lstStyle/>
          <a:p>
            <a:pPr algn="ctr">
              <a:lnSpc>
                <a:spcPct val="75000"/>
              </a:lnSpc>
            </a:pPr>
            <a:r>
              <a:rPr lang="en-US" sz="6000" baseline="30000">
                <a:solidFill>
                  <a:srgbClr val="3FA248"/>
                </a:solidFill>
                <a:latin typeface="Source Sans Pro Black" panose="020B0803030403020204" pitchFamily="34" charset="0"/>
              </a:rPr>
              <a:t>ACH IN ACTION                                          </a:t>
            </a:r>
            <a:r>
              <a:rPr lang="en-US" sz="3600" baseline="30000">
                <a:solidFill>
                  <a:srgbClr val="3FA248"/>
                </a:solidFill>
                <a:latin typeface="Source Sans Pro Black" panose="020B0803030403020204" pitchFamily="34" charset="0"/>
              </a:rPr>
              <a:t>IMPROVED HEALTH OUTCOMES THROUGH:</a:t>
            </a:r>
            <a:endParaRPr lang="en-US" sz="6000" baseline="30000">
              <a:solidFill>
                <a:srgbClr val="369638"/>
              </a:solidFill>
              <a:latin typeface="Source Sans Pro Black" panose="020B0803030403020204" pitchFamily="34" charset="0"/>
            </a:endParaRPr>
          </a:p>
        </p:txBody>
      </p:sp>
      <p:sp>
        <p:nvSpPr>
          <p:cNvPr id="3" name="TextBox 2">
            <a:extLst>
              <a:ext uri="{FF2B5EF4-FFF2-40B4-BE49-F238E27FC236}">
                <a16:creationId xmlns:a16="http://schemas.microsoft.com/office/drawing/2014/main" id="{4DC4971F-5315-4DA1-A020-EEC2CD06AE38}"/>
              </a:ext>
            </a:extLst>
          </p:cNvPr>
          <p:cNvSpPr txBox="1"/>
          <p:nvPr/>
        </p:nvSpPr>
        <p:spPr>
          <a:xfrm>
            <a:off x="2710032" y="2742773"/>
            <a:ext cx="3810000" cy="1200329"/>
          </a:xfrm>
          <a:prstGeom prst="rect">
            <a:avLst/>
          </a:prstGeom>
          <a:noFill/>
        </p:spPr>
        <p:txBody>
          <a:bodyPr wrap="square" rtlCol="0">
            <a:spAutoFit/>
          </a:bodyPr>
          <a:lstStyle/>
          <a:p>
            <a:pPr algn="ctr"/>
            <a:r>
              <a:rPr lang="en-US" sz="3600">
                <a:solidFill>
                  <a:schemeClr val="bg1">
                    <a:lumMod val="50000"/>
                  </a:schemeClr>
                </a:solidFill>
                <a:latin typeface="Source Sans Pro Black" panose="020B0803030403020204" pitchFamily="34" charset="0"/>
                <a:ea typeface="Source Sans Pro Black" panose="020B0803030403020204" pitchFamily="34" charset="0"/>
              </a:rPr>
              <a:t>Engaged Residents</a:t>
            </a:r>
          </a:p>
        </p:txBody>
      </p:sp>
    </p:spTree>
    <p:extLst>
      <p:ext uri="{BB962C8B-B14F-4D97-AF65-F5344CB8AC3E}">
        <p14:creationId xmlns:p14="http://schemas.microsoft.com/office/powerpoint/2010/main" val="35204115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86D1E-EBC5-4E9D-9B28-B48614EF10DF}"/>
              </a:ext>
            </a:extLst>
          </p:cNvPr>
          <p:cNvPicPr>
            <a:picLocks noChangeAspect="1"/>
          </p:cNvPicPr>
          <p:nvPr/>
        </p:nvPicPr>
        <p:blipFill>
          <a:blip r:embed="rId3"/>
          <a:src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B052CCF7-3A9D-4993-90D1-72701E13A120}"/>
              </a:ext>
            </a:extLst>
          </p:cNvPr>
          <p:cNvSpPr txBox="1"/>
          <p:nvPr/>
        </p:nvSpPr>
        <p:spPr>
          <a:xfrm>
            <a:off x="837230" y="5671692"/>
            <a:ext cx="7469543" cy="1077218"/>
          </a:xfrm>
          <a:prstGeom prst="rect">
            <a:avLst/>
          </a:prstGeom>
          <a:noFill/>
        </p:spPr>
        <p:txBody>
          <a:bodyPr wrap="square">
            <a:spAutoFit/>
          </a:bodyPr>
          <a:lstStyle/>
          <a:p>
            <a:pPr algn="ctr"/>
            <a:r>
              <a:rPr lang="en-US" sz="1600">
                <a:solidFill>
                  <a:schemeClr val="bg1"/>
                </a:solidFill>
                <a:latin typeface="Source Sans Pro Semibold" panose="020B0603030403020204" pitchFamily="34" charset="0"/>
                <a:ea typeface="Source Sans Pro Semibold" panose="020B0603030403020204" pitchFamily="34" charset="0"/>
              </a:rPr>
              <a:t>EXAMPLE: The West Sacramento Accountable Community for Health organized a robust resident engagement strategy that involved hundreds of conversations with community members. Through this process, the collaborative identified three priority outcomes, one of which is community connectedness.</a:t>
            </a:r>
          </a:p>
        </p:txBody>
      </p:sp>
      <p:sp>
        <p:nvSpPr>
          <p:cNvPr id="8" name="TextBox 7">
            <a:extLst>
              <a:ext uri="{FF2B5EF4-FFF2-40B4-BE49-F238E27FC236}">
                <a16:creationId xmlns:a16="http://schemas.microsoft.com/office/drawing/2014/main" id="{1C32CFE9-88C3-4322-85DC-6D804DC7C518}"/>
              </a:ext>
            </a:extLst>
          </p:cNvPr>
          <p:cNvSpPr txBox="1"/>
          <p:nvPr/>
        </p:nvSpPr>
        <p:spPr>
          <a:xfrm>
            <a:off x="329671" y="567589"/>
            <a:ext cx="8484658" cy="854080"/>
          </a:xfrm>
          <a:prstGeom prst="rect">
            <a:avLst/>
          </a:prstGeom>
          <a:noFill/>
        </p:spPr>
        <p:txBody>
          <a:bodyPr wrap="square">
            <a:spAutoFit/>
          </a:bodyPr>
          <a:lstStyle/>
          <a:p>
            <a:pPr algn="ctr">
              <a:lnSpc>
                <a:spcPct val="75000"/>
              </a:lnSpc>
            </a:pPr>
            <a:r>
              <a:rPr lang="en-US" sz="6000" baseline="30000">
                <a:solidFill>
                  <a:srgbClr val="3FA248"/>
                </a:solidFill>
                <a:latin typeface="Source Sans Pro Black" panose="020B0803030403020204" pitchFamily="34" charset="0"/>
              </a:rPr>
              <a:t>ACH IN ACTION                                          </a:t>
            </a:r>
            <a:r>
              <a:rPr lang="en-US" sz="3600" baseline="30000">
                <a:solidFill>
                  <a:srgbClr val="3FA248"/>
                </a:solidFill>
                <a:latin typeface="Source Sans Pro Black" panose="020B0803030403020204" pitchFamily="34" charset="0"/>
              </a:rPr>
              <a:t>IMPROVED HEALTH OUTCOMES THROUGH:</a:t>
            </a:r>
            <a:endParaRPr lang="en-US" sz="6000" baseline="30000">
              <a:solidFill>
                <a:srgbClr val="369638"/>
              </a:solidFill>
              <a:latin typeface="Source Sans Pro Black" panose="020B0803030403020204" pitchFamily="34" charset="0"/>
            </a:endParaRPr>
          </a:p>
        </p:txBody>
      </p:sp>
      <p:sp>
        <p:nvSpPr>
          <p:cNvPr id="3" name="TextBox 2">
            <a:extLst>
              <a:ext uri="{FF2B5EF4-FFF2-40B4-BE49-F238E27FC236}">
                <a16:creationId xmlns:a16="http://schemas.microsoft.com/office/drawing/2014/main" id="{4DC4971F-5315-4DA1-A020-EEC2CD06AE38}"/>
              </a:ext>
            </a:extLst>
          </p:cNvPr>
          <p:cNvSpPr txBox="1"/>
          <p:nvPr/>
        </p:nvSpPr>
        <p:spPr>
          <a:xfrm>
            <a:off x="2710032" y="2742773"/>
            <a:ext cx="3810000" cy="1200329"/>
          </a:xfrm>
          <a:prstGeom prst="rect">
            <a:avLst/>
          </a:prstGeom>
          <a:noFill/>
        </p:spPr>
        <p:txBody>
          <a:bodyPr wrap="square" rtlCol="0">
            <a:spAutoFit/>
          </a:bodyPr>
          <a:lstStyle/>
          <a:p>
            <a:pPr algn="ctr"/>
            <a:r>
              <a:rPr lang="en-US" sz="3600">
                <a:solidFill>
                  <a:schemeClr val="bg1">
                    <a:lumMod val="50000"/>
                  </a:schemeClr>
                </a:solidFill>
                <a:latin typeface="Source Sans Pro Black" panose="020B0803030403020204" pitchFamily="34" charset="0"/>
                <a:ea typeface="Source Sans Pro Black" panose="020B0803030403020204" pitchFamily="34" charset="0"/>
              </a:rPr>
              <a:t>Engaged Residents</a:t>
            </a:r>
          </a:p>
        </p:txBody>
      </p:sp>
    </p:spTree>
    <p:extLst>
      <p:ext uri="{BB962C8B-B14F-4D97-AF65-F5344CB8AC3E}">
        <p14:creationId xmlns:p14="http://schemas.microsoft.com/office/powerpoint/2010/main" val="19546105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86D1E-EBC5-4E9D-9B28-B48614EF10DF}"/>
              </a:ext>
            </a:extLst>
          </p:cNvPr>
          <p:cNvPicPr>
            <a:picLocks noChangeAspect="1"/>
          </p:cNvPicPr>
          <p:nvPr/>
        </p:nvPicPr>
        <p:blipFill>
          <a:blip r:embed="rId3"/>
          <a:src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B052CCF7-3A9D-4993-90D1-72701E13A120}"/>
              </a:ext>
            </a:extLst>
          </p:cNvPr>
          <p:cNvSpPr txBox="1"/>
          <p:nvPr/>
        </p:nvSpPr>
        <p:spPr>
          <a:xfrm>
            <a:off x="837230" y="5724318"/>
            <a:ext cx="7469543" cy="954107"/>
          </a:xfrm>
          <a:prstGeom prst="rect">
            <a:avLst/>
          </a:prstGeom>
          <a:noFill/>
        </p:spPr>
        <p:txBody>
          <a:bodyPr wrap="square">
            <a:spAutoFit/>
          </a:bodyPr>
          <a:lstStyle/>
          <a:p>
            <a:pPr algn="ctr"/>
            <a:r>
              <a:rPr lang="en-US" sz="1400">
                <a:solidFill>
                  <a:schemeClr val="bg1"/>
                </a:solidFill>
                <a:latin typeface="Source Sans Pro Semibold" panose="020B0603030403020204" pitchFamily="34" charset="0"/>
                <a:ea typeface="Source Sans Pro Semibold" panose="020B0603030403020204" pitchFamily="34" charset="0"/>
              </a:rPr>
              <a:t>EXAMPLE: Reinvent South Stockton has deployed </a:t>
            </a:r>
            <a:r>
              <a:rPr lang="en-US" sz="1400" i="1" err="1">
                <a:solidFill>
                  <a:schemeClr val="bg1"/>
                </a:solidFill>
                <a:latin typeface="Source Sans Pro Semibold" panose="020B0603030403020204" pitchFamily="34" charset="0"/>
                <a:ea typeface="Source Sans Pro Semibold" panose="020B0603030403020204" pitchFamily="34" charset="0"/>
              </a:rPr>
              <a:t>Trustbuilders</a:t>
            </a:r>
            <a:r>
              <a:rPr lang="en-US" sz="1400" i="1">
                <a:solidFill>
                  <a:schemeClr val="bg1"/>
                </a:solidFill>
                <a:latin typeface="Source Sans Pro Semibold" panose="020B0603030403020204" pitchFamily="34" charset="0"/>
                <a:ea typeface="Source Sans Pro Semibold" panose="020B0603030403020204" pitchFamily="34" charset="0"/>
              </a:rPr>
              <a:t> </a:t>
            </a:r>
            <a:r>
              <a:rPr lang="en-US" sz="1400">
                <a:solidFill>
                  <a:schemeClr val="bg1"/>
                </a:solidFill>
                <a:latin typeface="Source Sans Pro Semibold" panose="020B0603030403020204" pitchFamily="34" charset="0"/>
                <a:ea typeface="Source Sans Pro Semibold" panose="020B0603030403020204" pitchFamily="34" charset="0"/>
              </a:rPr>
              <a:t>throughout South Stockton neighborhoods for more than two years, engaging door-to-door with up to 100 residents each month, connecting them to health and other services, and increasing trust between public agencies and the communities they serve. </a:t>
            </a:r>
          </a:p>
        </p:txBody>
      </p:sp>
      <p:sp>
        <p:nvSpPr>
          <p:cNvPr id="8" name="TextBox 7">
            <a:extLst>
              <a:ext uri="{FF2B5EF4-FFF2-40B4-BE49-F238E27FC236}">
                <a16:creationId xmlns:a16="http://schemas.microsoft.com/office/drawing/2014/main" id="{1C32CFE9-88C3-4322-85DC-6D804DC7C518}"/>
              </a:ext>
            </a:extLst>
          </p:cNvPr>
          <p:cNvSpPr txBox="1"/>
          <p:nvPr/>
        </p:nvSpPr>
        <p:spPr>
          <a:xfrm>
            <a:off x="329671" y="567589"/>
            <a:ext cx="8484658" cy="854080"/>
          </a:xfrm>
          <a:prstGeom prst="rect">
            <a:avLst/>
          </a:prstGeom>
          <a:noFill/>
        </p:spPr>
        <p:txBody>
          <a:bodyPr wrap="square">
            <a:spAutoFit/>
          </a:bodyPr>
          <a:lstStyle/>
          <a:p>
            <a:pPr algn="ctr">
              <a:lnSpc>
                <a:spcPct val="75000"/>
              </a:lnSpc>
            </a:pPr>
            <a:r>
              <a:rPr lang="en-US" sz="6000" baseline="30000">
                <a:solidFill>
                  <a:srgbClr val="3FA248"/>
                </a:solidFill>
                <a:latin typeface="Source Sans Pro Black" panose="020B0803030403020204" pitchFamily="34" charset="0"/>
              </a:rPr>
              <a:t>ACH IN ACTION                                          </a:t>
            </a:r>
            <a:r>
              <a:rPr lang="en-US" sz="3600" baseline="30000">
                <a:solidFill>
                  <a:srgbClr val="3FA248"/>
                </a:solidFill>
                <a:latin typeface="Source Sans Pro Black" panose="020B0803030403020204" pitchFamily="34" charset="0"/>
              </a:rPr>
              <a:t>IMPROVED HEALTH OUTCOMES THROUGH:</a:t>
            </a:r>
            <a:endParaRPr lang="en-US" sz="6000" baseline="30000">
              <a:solidFill>
                <a:srgbClr val="369638"/>
              </a:solidFill>
              <a:latin typeface="Source Sans Pro Black" panose="020B0803030403020204" pitchFamily="34" charset="0"/>
            </a:endParaRPr>
          </a:p>
        </p:txBody>
      </p:sp>
      <p:sp>
        <p:nvSpPr>
          <p:cNvPr id="3" name="TextBox 2">
            <a:extLst>
              <a:ext uri="{FF2B5EF4-FFF2-40B4-BE49-F238E27FC236}">
                <a16:creationId xmlns:a16="http://schemas.microsoft.com/office/drawing/2014/main" id="{4DC4971F-5315-4DA1-A020-EEC2CD06AE38}"/>
              </a:ext>
            </a:extLst>
          </p:cNvPr>
          <p:cNvSpPr txBox="1"/>
          <p:nvPr/>
        </p:nvSpPr>
        <p:spPr>
          <a:xfrm>
            <a:off x="2710032" y="2742773"/>
            <a:ext cx="3810000" cy="1200329"/>
          </a:xfrm>
          <a:prstGeom prst="rect">
            <a:avLst/>
          </a:prstGeom>
          <a:noFill/>
        </p:spPr>
        <p:txBody>
          <a:bodyPr wrap="square" rtlCol="0">
            <a:spAutoFit/>
          </a:bodyPr>
          <a:lstStyle/>
          <a:p>
            <a:pPr algn="ctr"/>
            <a:r>
              <a:rPr lang="en-US" sz="3600">
                <a:solidFill>
                  <a:schemeClr val="bg1">
                    <a:lumMod val="50000"/>
                  </a:schemeClr>
                </a:solidFill>
                <a:latin typeface="Source Sans Pro Black" panose="020B0803030403020204" pitchFamily="34" charset="0"/>
                <a:ea typeface="Source Sans Pro Black" panose="020B0803030403020204" pitchFamily="34" charset="0"/>
              </a:rPr>
              <a:t>Engaged Residents</a:t>
            </a:r>
          </a:p>
        </p:txBody>
      </p:sp>
    </p:spTree>
    <p:extLst>
      <p:ext uri="{BB962C8B-B14F-4D97-AF65-F5344CB8AC3E}">
        <p14:creationId xmlns:p14="http://schemas.microsoft.com/office/powerpoint/2010/main" val="97083736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86D1E-EBC5-4E9D-9B28-B48614EF10DF}"/>
              </a:ext>
            </a:extLst>
          </p:cNvPr>
          <p:cNvPicPr>
            <a:picLocks noChangeAspect="1"/>
          </p:cNvPicPr>
          <p:nvPr/>
        </p:nvPicPr>
        <p:blipFill>
          <a:blip r:embed="rId3"/>
          <a:src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B052CCF7-3A9D-4993-90D1-72701E13A120}"/>
              </a:ext>
            </a:extLst>
          </p:cNvPr>
          <p:cNvSpPr txBox="1"/>
          <p:nvPr/>
        </p:nvSpPr>
        <p:spPr>
          <a:xfrm>
            <a:off x="837230" y="5724316"/>
            <a:ext cx="7469543" cy="923330"/>
          </a:xfrm>
          <a:prstGeom prst="rect">
            <a:avLst/>
          </a:prstGeom>
          <a:noFill/>
        </p:spPr>
        <p:txBody>
          <a:bodyPr wrap="square">
            <a:spAutoFit/>
          </a:bodyPr>
          <a:lstStyle/>
          <a:p>
            <a:pPr algn="ctr"/>
            <a:r>
              <a:rPr lang="en-US">
                <a:solidFill>
                  <a:schemeClr val="bg1"/>
                </a:solidFill>
                <a:latin typeface="Source Sans Pro Semibold" panose="020B0603030403020204" pitchFamily="34" charset="0"/>
                <a:ea typeface="Source Sans Pro Semibold" panose="020B0603030403020204" pitchFamily="34" charset="0"/>
              </a:rPr>
              <a:t>More and more, the ACH “table” takes on new issues because partners value the ACH as a trusted convenor and facilitator of new ways of working together for tackling complex issues.</a:t>
            </a:r>
          </a:p>
        </p:txBody>
      </p:sp>
      <p:sp>
        <p:nvSpPr>
          <p:cNvPr id="8" name="TextBox 7">
            <a:extLst>
              <a:ext uri="{FF2B5EF4-FFF2-40B4-BE49-F238E27FC236}">
                <a16:creationId xmlns:a16="http://schemas.microsoft.com/office/drawing/2014/main" id="{1C32CFE9-88C3-4322-85DC-6D804DC7C518}"/>
              </a:ext>
            </a:extLst>
          </p:cNvPr>
          <p:cNvSpPr txBox="1"/>
          <p:nvPr/>
        </p:nvSpPr>
        <p:spPr>
          <a:xfrm>
            <a:off x="329671" y="567589"/>
            <a:ext cx="8484658" cy="854080"/>
          </a:xfrm>
          <a:prstGeom prst="rect">
            <a:avLst/>
          </a:prstGeom>
          <a:noFill/>
        </p:spPr>
        <p:txBody>
          <a:bodyPr wrap="square">
            <a:spAutoFit/>
          </a:bodyPr>
          <a:lstStyle/>
          <a:p>
            <a:pPr algn="ctr">
              <a:lnSpc>
                <a:spcPct val="75000"/>
              </a:lnSpc>
            </a:pPr>
            <a:r>
              <a:rPr lang="en-US" sz="6000" baseline="30000">
                <a:solidFill>
                  <a:srgbClr val="3FA248"/>
                </a:solidFill>
                <a:latin typeface="Source Sans Pro Black" panose="020B0803030403020204" pitchFamily="34" charset="0"/>
              </a:rPr>
              <a:t>ACH IN ACTION                                          </a:t>
            </a:r>
            <a:r>
              <a:rPr lang="en-US" sz="3600" baseline="30000">
                <a:solidFill>
                  <a:srgbClr val="3FA248"/>
                </a:solidFill>
                <a:latin typeface="Source Sans Pro Black" panose="020B0803030403020204" pitchFamily="34" charset="0"/>
              </a:rPr>
              <a:t>IMPROVED HEALTH OUTCOMES THROUGH:</a:t>
            </a:r>
            <a:endParaRPr lang="en-US" sz="6000" baseline="30000">
              <a:solidFill>
                <a:srgbClr val="369638"/>
              </a:solidFill>
              <a:latin typeface="Source Sans Pro Black" panose="020B0803030403020204" pitchFamily="34" charset="0"/>
            </a:endParaRPr>
          </a:p>
        </p:txBody>
      </p:sp>
      <p:sp>
        <p:nvSpPr>
          <p:cNvPr id="3" name="TextBox 2">
            <a:extLst>
              <a:ext uri="{FF2B5EF4-FFF2-40B4-BE49-F238E27FC236}">
                <a16:creationId xmlns:a16="http://schemas.microsoft.com/office/drawing/2014/main" id="{4DC4971F-5315-4DA1-A020-EEC2CD06AE38}"/>
              </a:ext>
            </a:extLst>
          </p:cNvPr>
          <p:cNvSpPr txBox="1"/>
          <p:nvPr/>
        </p:nvSpPr>
        <p:spPr>
          <a:xfrm>
            <a:off x="2710032" y="2742773"/>
            <a:ext cx="3810000" cy="1200329"/>
          </a:xfrm>
          <a:prstGeom prst="rect">
            <a:avLst/>
          </a:prstGeom>
          <a:noFill/>
        </p:spPr>
        <p:txBody>
          <a:bodyPr wrap="square" rtlCol="0">
            <a:spAutoFit/>
          </a:bodyPr>
          <a:lstStyle/>
          <a:p>
            <a:pPr algn="ctr"/>
            <a:r>
              <a:rPr lang="en-US" sz="3600">
                <a:solidFill>
                  <a:schemeClr val="bg1">
                    <a:lumMod val="50000"/>
                  </a:schemeClr>
                </a:solidFill>
                <a:latin typeface="Source Sans Pro Black" panose="020B0803030403020204" pitchFamily="34" charset="0"/>
                <a:ea typeface="Source Sans Pro Black" panose="020B0803030403020204" pitchFamily="34" charset="0"/>
              </a:rPr>
              <a:t>Enduring Platform</a:t>
            </a:r>
          </a:p>
        </p:txBody>
      </p:sp>
    </p:spTree>
    <p:extLst>
      <p:ext uri="{BB962C8B-B14F-4D97-AF65-F5344CB8AC3E}">
        <p14:creationId xmlns:p14="http://schemas.microsoft.com/office/powerpoint/2010/main" val="33116860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DD320B-067B-4CEA-995A-DAB80328343F}"/>
              </a:ext>
            </a:extLst>
          </p:cNvPr>
          <p:cNvSpPr txBox="1"/>
          <p:nvPr/>
        </p:nvSpPr>
        <p:spPr>
          <a:xfrm>
            <a:off x="329671" y="829318"/>
            <a:ext cx="8484658" cy="523220"/>
          </a:xfrm>
          <a:prstGeom prst="rect">
            <a:avLst/>
          </a:prstGeom>
          <a:noFill/>
        </p:spPr>
        <p:txBody>
          <a:bodyPr wrap="square">
            <a:spAutoFit/>
          </a:bodyPr>
          <a:lstStyle/>
          <a:p>
            <a:pPr algn="ctr">
              <a:lnSpc>
                <a:spcPct val="60000"/>
              </a:lnSpc>
            </a:pPr>
            <a:r>
              <a:rPr lang="en-US" sz="6000" baseline="30000" dirty="0">
                <a:solidFill>
                  <a:srgbClr val="3FA248"/>
                </a:solidFill>
                <a:latin typeface="Source Sans Pro Black" panose="020B0803030403020204" pitchFamily="34" charset="0"/>
              </a:rPr>
              <a:t>The ACH Framework</a:t>
            </a:r>
            <a:endParaRPr lang="en-US" sz="4800" baseline="30000" dirty="0">
              <a:solidFill>
                <a:srgbClr val="369638"/>
              </a:solidFill>
              <a:latin typeface="Source Sans Pro Black" panose="020B0803030403020204" pitchFamily="34" charset="0"/>
            </a:endParaRPr>
          </a:p>
        </p:txBody>
      </p:sp>
      <p:pic>
        <p:nvPicPr>
          <p:cNvPr id="2" name="object 9">
            <a:extLst>
              <a:ext uri="{FF2B5EF4-FFF2-40B4-BE49-F238E27FC236}">
                <a16:creationId xmlns:a16="http://schemas.microsoft.com/office/drawing/2014/main" id="{1131625D-D63C-D6BF-C6EA-1EDCF4DDA71A}"/>
              </a:ext>
            </a:extLst>
          </p:cNvPr>
          <p:cNvPicPr/>
          <p:nvPr/>
        </p:nvPicPr>
        <p:blipFill>
          <a:blip r:embed="rId3" cstate="print"/>
          <a:stretch>
            <a:fillRect/>
          </a:stretch>
        </p:blipFill>
        <p:spPr>
          <a:xfrm>
            <a:off x="938818" y="1352538"/>
            <a:ext cx="4632379" cy="3800229"/>
          </a:xfrm>
          <a:prstGeom prst="rect">
            <a:avLst/>
          </a:prstGeom>
        </p:spPr>
      </p:pic>
      <p:sp>
        <p:nvSpPr>
          <p:cNvPr id="6" name="object 11">
            <a:extLst>
              <a:ext uri="{FF2B5EF4-FFF2-40B4-BE49-F238E27FC236}">
                <a16:creationId xmlns:a16="http://schemas.microsoft.com/office/drawing/2014/main" id="{F89836F9-3499-10D9-8446-0E275303F9E1}"/>
              </a:ext>
            </a:extLst>
          </p:cNvPr>
          <p:cNvSpPr txBox="1"/>
          <p:nvPr/>
        </p:nvSpPr>
        <p:spPr>
          <a:xfrm>
            <a:off x="5466915" y="1379429"/>
            <a:ext cx="1940934" cy="3338671"/>
          </a:xfrm>
          <a:prstGeom prst="rect">
            <a:avLst/>
          </a:prstGeom>
        </p:spPr>
        <p:txBody>
          <a:bodyPr vert="horz" wrap="square" lIns="0" tIns="12065" rIns="0" bIns="0" rtlCol="0">
            <a:spAutoFit/>
          </a:bodyPr>
          <a:lstStyle/>
          <a:p>
            <a:pPr marL="125095" marR="13970" algn="just">
              <a:lnSpc>
                <a:spcPct val="101699"/>
              </a:lnSpc>
              <a:spcBef>
                <a:spcPts val="95"/>
              </a:spcBef>
            </a:pPr>
            <a:r>
              <a:rPr sz="1400" b="1" spc="50" dirty="0">
                <a:solidFill>
                  <a:srgbClr val="2CA9E1"/>
                </a:solidFill>
                <a:latin typeface="Source Sans Pro Black"/>
                <a:cs typeface="Source Sans Pro Black"/>
              </a:rPr>
              <a:t>CENTER</a:t>
            </a:r>
            <a:r>
              <a:rPr lang="en-US" sz="1400" b="1" spc="135" dirty="0">
                <a:solidFill>
                  <a:srgbClr val="2CA9E1"/>
                </a:solidFill>
                <a:latin typeface="Source Sans Pro Black"/>
                <a:cs typeface="Source Sans Pro Black"/>
              </a:rPr>
              <a:t> </a:t>
            </a:r>
          </a:p>
          <a:p>
            <a:pPr marL="125095" marR="13970" algn="just">
              <a:lnSpc>
                <a:spcPct val="101699"/>
              </a:lnSpc>
              <a:spcBef>
                <a:spcPts val="95"/>
              </a:spcBef>
            </a:pPr>
            <a:r>
              <a:rPr sz="1400" b="1" spc="35" dirty="0">
                <a:solidFill>
                  <a:srgbClr val="2CA9E1"/>
                </a:solidFill>
                <a:latin typeface="Source Sans Pro Black"/>
                <a:cs typeface="Source Sans Pro Black"/>
              </a:rPr>
              <a:t>COMMUNITY </a:t>
            </a:r>
            <a:r>
              <a:rPr sz="1400" b="1" spc="45" dirty="0">
                <a:solidFill>
                  <a:srgbClr val="2CA9E1"/>
                </a:solidFill>
                <a:latin typeface="Source Sans Pro Black"/>
                <a:cs typeface="Source Sans Pro Black"/>
              </a:rPr>
              <a:t>VOICE</a:t>
            </a:r>
            <a:endParaRPr sz="1400" dirty="0">
              <a:latin typeface="Source Sans Pro Black"/>
              <a:cs typeface="Source Sans Pro Black"/>
            </a:endParaRPr>
          </a:p>
          <a:p>
            <a:pPr marL="151765" marR="94615" indent="-114300" algn="just">
              <a:lnSpc>
                <a:spcPct val="103499"/>
              </a:lnSpc>
              <a:spcBef>
                <a:spcPts val="650"/>
              </a:spcBef>
            </a:pPr>
            <a:r>
              <a:rPr sz="1100" dirty="0">
                <a:solidFill>
                  <a:srgbClr val="231F20"/>
                </a:solidFill>
                <a:latin typeface="Source Sans Pro"/>
                <a:cs typeface="Source Sans Pro"/>
              </a:rPr>
              <a:t>Community</a:t>
            </a:r>
            <a:r>
              <a:rPr sz="1100" spc="100" dirty="0">
                <a:solidFill>
                  <a:srgbClr val="231F20"/>
                </a:solidFill>
                <a:latin typeface="Source Sans Pro"/>
                <a:cs typeface="Source Sans Pro"/>
              </a:rPr>
              <a:t> </a:t>
            </a:r>
            <a:r>
              <a:rPr sz="1100" dirty="0">
                <a:solidFill>
                  <a:srgbClr val="231F20"/>
                </a:solidFill>
                <a:latin typeface="Source Sans Pro"/>
                <a:cs typeface="Source Sans Pro"/>
              </a:rPr>
              <a:t>residents</a:t>
            </a:r>
            <a:r>
              <a:rPr sz="1100" spc="100" dirty="0">
                <a:solidFill>
                  <a:srgbClr val="231F20"/>
                </a:solidFill>
                <a:latin typeface="Source Sans Pro"/>
                <a:cs typeface="Source Sans Pro"/>
              </a:rPr>
              <a:t> </a:t>
            </a:r>
            <a:r>
              <a:rPr sz="1100" dirty="0">
                <a:solidFill>
                  <a:srgbClr val="231F20"/>
                </a:solidFill>
                <a:latin typeface="Source Sans Pro"/>
                <a:cs typeface="Source Sans Pro"/>
              </a:rPr>
              <a:t>are</a:t>
            </a:r>
            <a:r>
              <a:rPr sz="1100" spc="100" dirty="0">
                <a:solidFill>
                  <a:srgbClr val="231F20"/>
                </a:solidFill>
                <a:latin typeface="Source Sans Pro"/>
                <a:cs typeface="Source Sans Pro"/>
              </a:rPr>
              <a:t> </a:t>
            </a:r>
            <a:r>
              <a:rPr sz="1100" spc="-25" dirty="0">
                <a:solidFill>
                  <a:srgbClr val="231F20"/>
                </a:solidFill>
                <a:latin typeface="Source Sans Pro"/>
                <a:cs typeface="Source Sans Pro"/>
              </a:rPr>
              <a:t>too</a:t>
            </a:r>
            <a:r>
              <a:rPr sz="1100" dirty="0">
                <a:solidFill>
                  <a:srgbClr val="231F20"/>
                </a:solidFill>
                <a:latin typeface="Source Sans Pro"/>
                <a:cs typeface="Source Sans Pro"/>
              </a:rPr>
              <a:t> often</a:t>
            </a:r>
            <a:r>
              <a:rPr sz="1100" spc="55" dirty="0">
                <a:solidFill>
                  <a:srgbClr val="231F20"/>
                </a:solidFill>
                <a:latin typeface="Source Sans Pro"/>
                <a:cs typeface="Source Sans Pro"/>
              </a:rPr>
              <a:t> </a:t>
            </a:r>
            <a:r>
              <a:rPr sz="1100" dirty="0">
                <a:solidFill>
                  <a:srgbClr val="231F20"/>
                </a:solidFill>
                <a:latin typeface="Source Sans Pro"/>
                <a:cs typeface="Source Sans Pro"/>
              </a:rPr>
              <a:t>excluded</a:t>
            </a:r>
            <a:r>
              <a:rPr sz="1100" spc="60" dirty="0">
                <a:solidFill>
                  <a:srgbClr val="231F20"/>
                </a:solidFill>
                <a:latin typeface="Source Sans Pro"/>
                <a:cs typeface="Source Sans Pro"/>
              </a:rPr>
              <a:t> </a:t>
            </a:r>
            <a:r>
              <a:rPr sz="1100" dirty="0">
                <a:solidFill>
                  <a:srgbClr val="231F20"/>
                </a:solidFill>
                <a:latin typeface="Source Sans Pro"/>
                <a:cs typeface="Source Sans Pro"/>
              </a:rPr>
              <a:t>from</a:t>
            </a:r>
            <a:r>
              <a:rPr sz="1100" spc="60" dirty="0">
                <a:solidFill>
                  <a:srgbClr val="231F20"/>
                </a:solidFill>
                <a:latin typeface="Source Sans Pro"/>
                <a:cs typeface="Source Sans Pro"/>
              </a:rPr>
              <a:t> </a:t>
            </a:r>
            <a:r>
              <a:rPr sz="1100" spc="-10" dirty="0">
                <a:solidFill>
                  <a:srgbClr val="231F20"/>
                </a:solidFill>
                <a:latin typeface="Source Sans Pro"/>
                <a:cs typeface="Source Sans Pro"/>
              </a:rPr>
              <a:t>critical </a:t>
            </a:r>
            <a:r>
              <a:rPr sz="1100" dirty="0">
                <a:solidFill>
                  <a:srgbClr val="231F20"/>
                </a:solidFill>
                <a:latin typeface="Source Sans Pro"/>
                <a:cs typeface="Source Sans Pro"/>
              </a:rPr>
              <a:t>decisions</a:t>
            </a:r>
            <a:r>
              <a:rPr sz="1100" spc="80" dirty="0">
                <a:solidFill>
                  <a:srgbClr val="231F20"/>
                </a:solidFill>
                <a:latin typeface="Source Sans Pro"/>
                <a:cs typeface="Source Sans Pro"/>
              </a:rPr>
              <a:t> </a:t>
            </a:r>
            <a:r>
              <a:rPr sz="1100" dirty="0">
                <a:solidFill>
                  <a:srgbClr val="231F20"/>
                </a:solidFill>
                <a:latin typeface="Source Sans Pro"/>
                <a:cs typeface="Source Sans Pro"/>
              </a:rPr>
              <a:t>that</a:t>
            </a:r>
            <a:r>
              <a:rPr sz="1100" spc="80" dirty="0">
                <a:solidFill>
                  <a:srgbClr val="231F20"/>
                </a:solidFill>
                <a:latin typeface="Source Sans Pro"/>
                <a:cs typeface="Source Sans Pro"/>
              </a:rPr>
              <a:t> </a:t>
            </a:r>
            <a:r>
              <a:rPr sz="1100" dirty="0">
                <a:solidFill>
                  <a:srgbClr val="231F20"/>
                </a:solidFill>
                <a:latin typeface="Source Sans Pro"/>
                <a:cs typeface="Source Sans Pro"/>
              </a:rPr>
              <a:t>impact</a:t>
            </a:r>
            <a:r>
              <a:rPr sz="1100" spc="80" dirty="0">
                <a:solidFill>
                  <a:srgbClr val="231F20"/>
                </a:solidFill>
                <a:latin typeface="Source Sans Pro"/>
                <a:cs typeface="Source Sans Pro"/>
              </a:rPr>
              <a:t> </a:t>
            </a:r>
            <a:r>
              <a:rPr sz="1100" spc="-10" dirty="0">
                <a:solidFill>
                  <a:srgbClr val="231F20"/>
                </a:solidFill>
                <a:latin typeface="Source Sans Pro"/>
                <a:cs typeface="Source Sans Pro"/>
              </a:rPr>
              <a:t>their</a:t>
            </a:r>
            <a:endParaRPr lang="en-US" sz="1100" dirty="0">
              <a:latin typeface="Source Sans Pro"/>
              <a:cs typeface="Source Sans Pro"/>
            </a:endParaRPr>
          </a:p>
          <a:p>
            <a:pPr marL="329565" marR="5080" indent="-38735">
              <a:lnSpc>
                <a:spcPct val="103499"/>
              </a:lnSpc>
            </a:pPr>
            <a:r>
              <a:rPr lang="en-US" sz="1100" dirty="0">
                <a:solidFill>
                  <a:srgbClr val="231F20"/>
                </a:solidFill>
                <a:latin typeface="Source Sans Pro"/>
                <a:cs typeface="Source Sans Pro"/>
              </a:rPr>
              <a:t>health.</a:t>
            </a:r>
            <a:r>
              <a:rPr lang="en-US" sz="1100" spc="70" dirty="0">
                <a:solidFill>
                  <a:srgbClr val="231F20"/>
                </a:solidFill>
                <a:latin typeface="Source Sans Pro"/>
                <a:cs typeface="Source Sans Pro"/>
              </a:rPr>
              <a:t> </a:t>
            </a:r>
            <a:r>
              <a:rPr lang="en-US" sz="1100" dirty="0">
                <a:solidFill>
                  <a:srgbClr val="231F20"/>
                </a:solidFill>
                <a:latin typeface="Source Sans Pro"/>
                <a:cs typeface="Source Sans Pro"/>
              </a:rPr>
              <a:t>ACHs</a:t>
            </a:r>
            <a:r>
              <a:rPr lang="en-US" sz="1100" spc="70" dirty="0">
                <a:solidFill>
                  <a:srgbClr val="231F20"/>
                </a:solidFill>
                <a:latin typeface="Source Sans Pro"/>
                <a:cs typeface="Source Sans Pro"/>
              </a:rPr>
              <a:t> </a:t>
            </a:r>
            <a:r>
              <a:rPr lang="en-US" sz="1100" spc="-10" dirty="0">
                <a:solidFill>
                  <a:srgbClr val="231F20"/>
                </a:solidFill>
                <a:latin typeface="Source Sans Pro"/>
                <a:cs typeface="Source Sans Pro"/>
              </a:rPr>
              <a:t>reengineer</a:t>
            </a:r>
            <a:r>
              <a:rPr lang="en-US" sz="1100" spc="500" dirty="0">
                <a:solidFill>
                  <a:srgbClr val="231F20"/>
                </a:solidFill>
                <a:latin typeface="Source Sans Pro"/>
                <a:cs typeface="Source Sans Pro"/>
              </a:rPr>
              <a:t> </a:t>
            </a:r>
            <a:r>
              <a:rPr lang="en-US" sz="1100" dirty="0">
                <a:solidFill>
                  <a:srgbClr val="231F20"/>
                </a:solidFill>
                <a:latin typeface="Source Sans Pro"/>
                <a:cs typeface="Source Sans Pro"/>
              </a:rPr>
              <a:t>this</a:t>
            </a:r>
            <a:r>
              <a:rPr lang="en-US" sz="1100" spc="45" dirty="0">
                <a:solidFill>
                  <a:srgbClr val="231F20"/>
                </a:solidFill>
                <a:latin typeface="Source Sans Pro"/>
                <a:cs typeface="Source Sans Pro"/>
              </a:rPr>
              <a:t> </a:t>
            </a:r>
            <a:r>
              <a:rPr lang="en-US" sz="1100" dirty="0">
                <a:solidFill>
                  <a:srgbClr val="231F20"/>
                </a:solidFill>
                <a:latin typeface="Source Sans Pro"/>
                <a:cs typeface="Source Sans Pro"/>
              </a:rPr>
              <a:t>reality</a:t>
            </a:r>
            <a:r>
              <a:rPr lang="en-US" sz="1100" spc="50" dirty="0">
                <a:solidFill>
                  <a:srgbClr val="231F20"/>
                </a:solidFill>
                <a:latin typeface="Source Sans Pro"/>
                <a:cs typeface="Source Sans Pro"/>
              </a:rPr>
              <a:t> </a:t>
            </a:r>
            <a:r>
              <a:rPr lang="en-US" sz="1100" dirty="0">
                <a:solidFill>
                  <a:srgbClr val="231F20"/>
                </a:solidFill>
                <a:latin typeface="Source Sans Pro"/>
                <a:cs typeface="Source Sans Pro"/>
              </a:rPr>
              <a:t>by</a:t>
            </a:r>
            <a:r>
              <a:rPr lang="en-US" sz="1100" spc="50" dirty="0">
                <a:solidFill>
                  <a:srgbClr val="231F20"/>
                </a:solidFill>
                <a:latin typeface="Source Sans Pro"/>
                <a:cs typeface="Source Sans Pro"/>
              </a:rPr>
              <a:t> </a:t>
            </a:r>
            <a:r>
              <a:rPr lang="en-US" sz="1100" spc="-10" dirty="0">
                <a:solidFill>
                  <a:srgbClr val="231F20"/>
                </a:solidFill>
                <a:latin typeface="Source Sans Pro"/>
                <a:cs typeface="Source Sans Pro"/>
              </a:rPr>
              <a:t>placing </a:t>
            </a:r>
            <a:r>
              <a:rPr lang="en-US" sz="1100" dirty="0">
                <a:solidFill>
                  <a:srgbClr val="231F20"/>
                </a:solidFill>
                <a:latin typeface="Source Sans Pro"/>
                <a:cs typeface="Source Sans Pro"/>
              </a:rPr>
              <a:t>residents</a:t>
            </a:r>
            <a:r>
              <a:rPr lang="en-US" sz="1100" spc="55" dirty="0">
                <a:solidFill>
                  <a:srgbClr val="231F20"/>
                </a:solidFill>
                <a:latin typeface="Source Sans Pro"/>
                <a:cs typeface="Source Sans Pro"/>
              </a:rPr>
              <a:t> </a:t>
            </a:r>
            <a:r>
              <a:rPr lang="en-US" sz="1100" dirty="0">
                <a:solidFill>
                  <a:srgbClr val="231F20"/>
                </a:solidFill>
                <a:latin typeface="Source Sans Pro"/>
                <a:cs typeface="Source Sans Pro"/>
              </a:rPr>
              <a:t>at</a:t>
            </a:r>
            <a:r>
              <a:rPr lang="en-US" sz="1100" spc="55" dirty="0">
                <a:solidFill>
                  <a:srgbClr val="231F20"/>
                </a:solidFill>
                <a:latin typeface="Source Sans Pro"/>
                <a:cs typeface="Source Sans Pro"/>
              </a:rPr>
              <a:t> </a:t>
            </a:r>
            <a:r>
              <a:rPr lang="en-US" sz="1100" dirty="0">
                <a:solidFill>
                  <a:srgbClr val="231F20"/>
                </a:solidFill>
                <a:latin typeface="Source Sans Pro"/>
                <a:cs typeface="Source Sans Pro"/>
              </a:rPr>
              <a:t>the</a:t>
            </a:r>
            <a:r>
              <a:rPr lang="en-US" sz="1100" spc="55" dirty="0">
                <a:solidFill>
                  <a:srgbClr val="231F20"/>
                </a:solidFill>
                <a:latin typeface="Source Sans Pro"/>
                <a:cs typeface="Source Sans Pro"/>
              </a:rPr>
              <a:t> </a:t>
            </a:r>
            <a:r>
              <a:rPr lang="en-US" sz="1100" dirty="0">
                <a:solidFill>
                  <a:srgbClr val="231F20"/>
                </a:solidFill>
                <a:latin typeface="Source Sans Pro"/>
                <a:cs typeface="Source Sans Pro"/>
              </a:rPr>
              <a:t>heart</a:t>
            </a:r>
            <a:r>
              <a:rPr lang="en-US" sz="1100" spc="55" dirty="0">
                <a:solidFill>
                  <a:srgbClr val="231F20"/>
                </a:solidFill>
                <a:latin typeface="Source Sans Pro"/>
                <a:cs typeface="Source Sans Pro"/>
              </a:rPr>
              <a:t> </a:t>
            </a:r>
            <a:r>
              <a:rPr lang="en-US" sz="1100" spc="-25" dirty="0">
                <a:solidFill>
                  <a:srgbClr val="231F20"/>
                </a:solidFill>
                <a:latin typeface="Source Sans Pro"/>
                <a:cs typeface="Source Sans Pro"/>
              </a:rPr>
              <a:t>of</a:t>
            </a:r>
            <a:r>
              <a:rPr lang="en-US" sz="1100" spc="500" dirty="0">
                <a:solidFill>
                  <a:srgbClr val="231F20"/>
                </a:solidFill>
                <a:latin typeface="Source Sans Pro"/>
                <a:cs typeface="Source Sans Pro"/>
              </a:rPr>
              <a:t> </a:t>
            </a:r>
            <a:r>
              <a:rPr lang="en-US" sz="1100" dirty="0">
                <a:solidFill>
                  <a:srgbClr val="231F20"/>
                </a:solidFill>
                <a:latin typeface="Source Sans Pro"/>
                <a:cs typeface="Source Sans Pro"/>
              </a:rPr>
              <a:t>all</a:t>
            </a:r>
            <a:r>
              <a:rPr lang="en-US" sz="1100" spc="85" dirty="0">
                <a:solidFill>
                  <a:srgbClr val="231F20"/>
                </a:solidFill>
                <a:latin typeface="Source Sans Pro"/>
                <a:cs typeface="Source Sans Pro"/>
              </a:rPr>
              <a:t> </a:t>
            </a:r>
            <a:r>
              <a:rPr lang="en-US" sz="1100" dirty="0">
                <a:solidFill>
                  <a:srgbClr val="231F20"/>
                </a:solidFill>
                <a:latin typeface="Source Sans Pro"/>
                <a:cs typeface="Source Sans Pro"/>
              </a:rPr>
              <a:t>community</a:t>
            </a:r>
            <a:r>
              <a:rPr lang="en-US" sz="1100" spc="90" dirty="0">
                <a:solidFill>
                  <a:srgbClr val="231F20"/>
                </a:solidFill>
                <a:latin typeface="Source Sans Pro"/>
                <a:cs typeface="Source Sans Pro"/>
              </a:rPr>
              <a:t> </a:t>
            </a:r>
            <a:r>
              <a:rPr lang="en-US" sz="1100" spc="-10" dirty="0">
                <a:solidFill>
                  <a:srgbClr val="231F20"/>
                </a:solidFill>
                <a:latin typeface="Source Sans Pro"/>
                <a:cs typeface="Source Sans Pro"/>
              </a:rPr>
              <a:t>health- </a:t>
            </a:r>
            <a:r>
              <a:rPr lang="en-US" sz="1100" dirty="0">
                <a:solidFill>
                  <a:srgbClr val="231F20"/>
                </a:solidFill>
                <a:latin typeface="Source Sans Pro"/>
                <a:cs typeface="Source Sans Pro"/>
              </a:rPr>
              <a:t>related</a:t>
            </a:r>
            <a:r>
              <a:rPr lang="en-US" sz="1100" spc="110" dirty="0">
                <a:solidFill>
                  <a:srgbClr val="231F20"/>
                </a:solidFill>
                <a:latin typeface="Source Sans Pro"/>
                <a:cs typeface="Source Sans Pro"/>
              </a:rPr>
              <a:t> </a:t>
            </a:r>
            <a:r>
              <a:rPr lang="en-US" sz="1100" dirty="0">
                <a:solidFill>
                  <a:srgbClr val="231F20"/>
                </a:solidFill>
                <a:latin typeface="Source Sans Pro"/>
                <a:cs typeface="Source Sans Pro"/>
              </a:rPr>
              <a:t>discussions.</a:t>
            </a:r>
            <a:r>
              <a:rPr lang="en-US" sz="1100" spc="110" dirty="0">
                <a:solidFill>
                  <a:srgbClr val="231F20"/>
                </a:solidFill>
                <a:latin typeface="Source Sans Pro"/>
                <a:cs typeface="Source Sans Pro"/>
              </a:rPr>
              <a:t> </a:t>
            </a:r>
            <a:r>
              <a:rPr lang="en-US" sz="1100" spc="-20" dirty="0">
                <a:solidFill>
                  <a:srgbClr val="231F20"/>
                </a:solidFill>
                <a:latin typeface="Source Sans Pro"/>
                <a:cs typeface="Source Sans Pro"/>
              </a:rPr>
              <a:t>ACHs</a:t>
            </a:r>
            <a:r>
              <a:rPr lang="en-US" sz="1100" dirty="0">
                <a:solidFill>
                  <a:srgbClr val="231F20"/>
                </a:solidFill>
                <a:latin typeface="Source Sans Pro"/>
                <a:cs typeface="Source Sans Pro"/>
              </a:rPr>
              <a:t> level</a:t>
            </a:r>
            <a:r>
              <a:rPr lang="en-US" sz="1100" spc="70" dirty="0">
                <a:solidFill>
                  <a:srgbClr val="231F20"/>
                </a:solidFill>
                <a:latin typeface="Source Sans Pro"/>
                <a:cs typeface="Source Sans Pro"/>
              </a:rPr>
              <a:t> </a:t>
            </a:r>
            <a:r>
              <a:rPr lang="en-US" sz="1100" dirty="0">
                <a:solidFill>
                  <a:srgbClr val="231F20"/>
                </a:solidFill>
                <a:latin typeface="Source Sans Pro"/>
                <a:cs typeface="Source Sans Pro"/>
              </a:rPr>
              <a:t>the</a:t>
            </a:r>
            <a:r>
              <a:rPr lang="en-US" sz="1100" spc="75" dirty="0">
                <a:solidFill>
                  <a:srgbClr val="231F20"/>
                </a:solidFill>
                <a:latin typeface="Source Sans Pro"/>
                <a:cs typeface="Source Sans Pro"/>
              </a:rPr>
              <a:t> </a:t>
            </a:r>
            <a:r>
              <a:rPr lang="en-US" sz="1100" dirty="0">
                <a:solidFill>
                  <a:srgbClr val="231F20"/>
                </a:solidFill>
                <a:latin typeface="Source Sans Pro"/>
                <a:cs typeface="Source Sans Pro"/>
              </a:rPr>
              <a:t>playing</a:t>
            </a:r>
            <a:r>
              <a:rPr lang="en-US" sz="1100" spc="70" dirty="0">
                <a:solidFill>
                  <a:srgbClr val="231F20"/>
                </a:solidFill>
                <a:latin typeface="Source Sans Pro"/>
                <a:cs typeface="Source Sans Pro"/>
              </a:rPr>
              <a:t> </a:t>
            </a:r>
            <a:r>
              <a:rPr lang="en-US" sz="1100" dirty="0">
                <a:solidFill>
                  <a:srgbClr val="231F20"/>
                </a:solidFill>
                <a:latin typeface="Source Sans Pro"/>
                <a:cs typeface="Source Sans Pro"/>
              </a:rPr>
              <a:t>field</a:t>
            </a:r>
            <a:r>
              <a:rPr lang="en-US" sz="1100" spc="75" dirty="0">
                <a:solidFill>
                  <a:srgbClr val="231F20"/>
                </a:solidFill>
                <a:latin typeface="Source Sans Pro"/>
                <a:cs typeface="Source Sans Pro"/>
              </a:rPr>
              <a:t> </a:t>
            </a:r>
            <a:r>
              <a:rPr lang="en-US" sz="1100" spc="-25" dirty="0">
                <a:solidFill>
                  <a:srgbClr val="231F20"/>
                </a:solidFill>
                <a:latin typeface="Source Sans Pro"/>
                <a:cs typeface="Source Sans Pro"/>
              </a:rPr>
              <a:t>by</a:t>
            </a:r>
            <a:r>
              <a:rPr lang="en-US" sz="1100" dirty="0">
                <a:solidFill>
                  <a:srgbClr val="231F20"/>
                </a:solidFill>
                <a:latin typeface="Source Sans Pro"/>
                <a:cs typeface="Source Sans Pro"/>
              </a:rPr>
              <a:t> ensuring</a:t>
            </a:r>
            <a:r>
              <a:rPr lang="en-US" sz="1100" spc="80" dirty="0">
                <a:solidFill>
                  <a:srgbClr val="231F20"/>
                </a:solidFill>
                <a:latin typeface="Source Sans Pro"/>
                <a:cs typeface="Source Sans Pro"/>
              </a:rPr>
              <a:t> </a:t>
            </a:r>
            <a:r>
              <a:rPr lang="en-US" sz="1100" dirty="0">
                <a:solidFill>
                  <a:srgbClr val="231F20"/>
                </a:solidFill>
                <a:latin typeface="Source Sans Pro"/>
                <a:cs typeface="Source Sans Pro"/>
              </a:rPr>
              <a:t>that</a:t>
            </a:r>
            <a:r>
              <a:rPr lang="en-US" sz="1100" spc="85" dirty="0">
                <a:solidFill>
                  <a:srgbClr val="231F20"/>
                </a:solidFill>
                <a:latin typeface="Source Sans Pro"/>
                <a:cs typeface="Source Sans Pro"/>
              </a:rPr>
              <a:t> </a:t>
            </a:r>
            <a:r>
              <a:rPr lang="en-US" sz="1100" spc="-10" dirty="0">
                <a:solidFill>
                  <a:srgbClr val="231F20"/>
                </a:solidFill>
                <a:latin typeface="Source Sans Pro"/>
                <a:cs typeface="Source Sans Pro"/>
              </a:rPr>
              <a:t>residents </a:t>
            </a:r>
            <a:r>
              <a:rPr lang="en-US" sz="1100" dirty="0">
                <a:solidFill>
                  <a:srgbClr val="231F20"/>
                </a:solidFill>
                <a:latin typeface="Source Sans Pro"/>
                <a:cs typeface="Source Sans Pro"/>
              </a:rPr>
              <a:t>have</a:t>
            </a:r>
            <a:r>
              <a:rPr lang="en-US" sz="1100" spc="70" dirty="0">
                <a:solidFill>
                  <a:srgbClr val="231F20"/>
                </a:solidFill>
                <a:latin typeface="Source Sans Pro"/>
                <a:cs typeface="Source Sans Pro"/>
              </a:rPr>
              <a:t> </a:t>
            </a:r>
            <a:r>
              <a:rPr lang="en-US" sz="1100" dirty="0">
                <a:solidFill>
                  <a:srgbClr val="231F20"/>
                </a:solidFill>
                <a:latin typeface="Source Sans Pro"/>
                <a:cs typeface="Source Sans Pro"/>
              </a:rPr>
              <a:t>a</a:t>
            </a:r>
            <a:r>
              <a:rPr lang="en-US" sz="1100" spc="75" dirty="0">
                <a:solidFill>
                  <a:srgbClr val="231F20"/>
                </a:solidFill>
                <a:latin typeface="Source Sans Pro"/>
                <a:cs typeface="Source Sans Pro"/>
              </a:rPr>
              <a:t> </a:t>
            </a:r>
            <a:r>
              <a:rPr lang="en-US" sz="1100" dirty="0">
                <a:solidFill>
                  <a:srgbClr val="231F20"/>
                </a:solidFill>
                <a:latin typeface="Source Sans Pro"/>
                <a:cs typeface="Source Sans Pro"/>
              </a:rPr>
              <a:t>prominent</a:t>
            </a:r>
            <a:r>
              <a:rPr lang="en-US" sz="1100" spc="75" dirty="0">
                <a:solidFill>
                  <a:srgbClr val="231F20"/>
                </a:solidFill>
                <a:latin typeface="Source Sans Pro"/>
                <a:cs typeface="Source Sans Pro"/>
              </a:rPr>
              <a:t> </a:t>
            </a:r>
            <a:r>
              <a:rPr lang="en-US" sz="1100" spc="-25" dirty="0">
                <a:solidFill>
                  <a:srgbClr val="231F20"/>
                </a:solidFill>
                <a:latin typeface="Source Sans Pro"/>
                <a:cs typeface="Source Sans Pro"/>
              </a:rPr>
              <a:t>and</a:t>
            </a:r>
            <a:r>
              <a:rPr lang="en-US" sz="1100" dirty="0">
                <a:solidFill>
                  <a:srgbClr val="231F20"/>
                </a:solidFill>
                <a:latin typeface="Source Sans Pro"/>
                <a:cs typeface="Source Sans Pro"/>
              </a:rPr>
              <a:t> active</a:t>
            </a:r>
            <a:r>
              <a:rPr lang="en-US" sz="1100" spc="50" dirty="0">
                <a:solidFill>
                  <a:srgbClr val="231F20"/>
                </a:solidFill>
                <a:latin typeface="Source Sans Pro"/>
                <a:cs typeface="Source Sans Pro"/>
              </a:rPr>
              <a:t> </a:t>
            </a:r>
            <a:r>
              <a:rPr lang="en-US" sz="1100" dirty="0">
                <a:solidFill>
                  <a:srgbClr val="231F20"/>
                </a:solidFill>
                <a:latin typeface="Source Sans Pro"/>
                <a:cs typeface="Source Sans Pro"/>
              </a:rPr>
              <a:t>role</a:t>
            </a:r>
            <a:r>
              <a:rPr lang="en-US" sz="1100" spc="55" dirty="0">
                <a:solidFill>
                  <a:srgbClr val="231F20"/>
                </a:solidFill>
                <a:latin typeface="Source Sans Pro"/>
                <a:cs typeface="Source Sans Pro"/>
              </a:rPr>
              <a:t> </a:t>
            </a:r>
            <a:r>
              <a:rPr lang="en-US" sz="1100" dirty="0">
                <a:solidFill>
                  <a:srgbClr val="231F20"/>
                </a:solidFill>
                <a:latin typeface="Source Sans Pro"/>
                <a:cs typeface="Source Sans Pro"/>
              </a:rPr>
              <a:t>in</a:t>
            </a:r>
            <a:r>
              <a:rPr lang="en-US" sz="1100" spc="50" dirty="0">
                <a:solidFill>
                  <a:srgbClr val="231F20"/>
                </a:solidFill>
                <a:latin typeface="Source Sans Pro"/>
                <a:cs typeface="Source Sans Pro"/>
              </a:rPr>
              <a:t> </a:t>
            </a:r>
            <a:r>
              <a:rPr lang="en-US" sz="1100" dirty="0">
                <a:solidFill>
                  <a:srgbClr val="231F20"/>
                </a:solidFill>
                <a:latin typeface="Source Sans Pro"/>
                <a:cs typeface="Source Sans Pro"/>
              </a:rPr>
              <a:t>their</a:t>
            </a:r>
            <a:r>
              <a:rPr lang="en-US" sz="1100" spc="55" dirty="0">
                <a:solidFill>
                  <a:srgbClr val="231F20"/>
                </a:solidFill>
                <a:latin typeface="Source Sans Pro"/>
                <a:cs typeface="Source Sans Pro"/>
              </a:rPr>
              <a:t> </a:t>
            </a:r>
            <a:r>
              <a:rPr lang="en-US" sz="1100" spc="-20" dirty="0">
                <a:solidFill>
                  <a:srgbClr val="231F20"/>
                </a:solidFill>
                <a:latin typeface="Source Sans Pro"/>
                <a:cs typeface="Source Sans Pro"/>
              </a:rPr>
              <a:t>ACH,</a:t>
            </a:r>
            <a:endParaRPr lang="en-US" sz="1100" dirty="0">
              <a:latin typeface="Source Sans Pro"/>
              <a:cs typeface="Source Sans Pro"/>
            </a:endParaRPr>
          </a:p>
          <a:p>
            <a:pPr marL="126364" marR="222250" indent="48895" algn="ctr">
              <a:lnSpc>
                <a:spcPct val="103499"/>
              </a:lnSpc>
            </a:pPr>
            <a:r>
              <a:rPr lang="en-US" sz="1100" dirty="0">
                <a:solidFill>
                  <a:srgbClr val="231F20"/>
                </a:solidFill>
                <a:latin typeface="Source Sans Pro"/>
                <a:cs typeface="Source Sans Pro"/>
              </a:rPr>
              <a:t>helping</a:t>
            </a:r>
            <a:r>
              <a:rPr lang="en-US" sz="1100" spc="65" dirty="0">
                <a:solidFill>
                  <a:srgbClr val="231F20"/>
                </a:solidFill>
                <a:latin typeface="Source Sans Pro"/>
                <a:cs typeface="Source Sans Pro"/>
              </a:rPr>
              <a:t> </a:t>
            </a:r>
            <a:r>
              <a:rPr lang="en-US" sz="1100" dirty="0">
                <a:solidFill>
                  <a:srgbClr val="231F20"/>
                </a:solidFill>
                <a:latin typeface="Source Sans Pro"/>
                <a:cs typeface="Source Sans Pro"/>
              </a:rPr>
              <a:t>to</a:t>
            </a:r>
            <a:r>
              <a:rPr lang="en-US" sz="1100" spc="70" dirty="0">
                <a:solidFill>
                  <a:srgbClr val="231F20"/>
                </a:solidFill>
                <a:latin typeface="Source Sans Pro"/>
                <a:cs typeface="Source Sans Pro"/>
              </a:rPr>
              <a:t> </a:t>
            </a:r>
            <a:r>
              <a:rPr lang="en-US" sz="1100" dirty="0">
                <a:solidFill>
                  <a:srgbClr val="231F20"/>
                </a:solidFill>
                <a:latin typeface="Source Sans Pro"/>
                <a:cs typeface="Source Sans Pro"/>
              </a:rPr>
              <a:t>ensure</a:t>
            </a:r>
            <a:r>
              <a:rPr lang="en-US" sz="1100" spc="70" dirty="0">
                <a:solidFill>
                  <a:srgbClr val="231F20"/>
                </a:solidFill>
                <a:latin typeface="Source Sans Pro"/>
                <a:cs typeface="Source Sans Pro"/>
              </a:rPr>
              <a:t> </a:t>
            </a:r>
            <a:r>
              <a:rPr lang="en-US" sz="1100" spc="-20" dirty="0">
                <a:solidFill>
                  <a:srgbClr val="231F20"/>
                </a:solidFill>
                <a:latin typeface="Source Sans Pro"/>
                <a:cs typeface="Source Sans Pro"/>
              </a:rPr>
              <a:t>that</a:t>
            </a:r>
            <a:r>
              <a:rPr lang="en-US" sz="1100" dirty="0">
                <a:solidFill>
                  <a:srgbClr val="231F20"/>
                </a:solidFill>
                <a:latin typeface="Source Sans Pro"/>
                <a:cs typeface="Source Sans Pro"/>
              </a:rPr>
              <a:t> equity—and</a:t>
            </a:r>
            <a:r>
              <a:rPr lang="en-US" sz="1100" spc="110" dirty="0">
                <a:solidFill>
                  <a:srgbClr val="231F20"/>
                </a:solidFill>
                <a:latin typeface="Source Sans Pro"/>
                <a:cs typeface="Source Sans Pro"/>
              </a:rPr>
              <a:t> </a:t>
            </a:r>
            <a:r>
              <a:rPr lang="en-US" sz="1100" dirty="0">
                <a:solidFill>
                  <a:srgbClr val="231F20"/>
                </a:solidFill>
                <a:latin typeface="Source Sans Pro"/>
                <a:cs typeface="Source Sans Pro"/>
              </a:rPr>
              <a:t>the</a:t>
            </a:r>
            <a:r>
              <a:rPr lang="en-US" sz="1100" spc="110" dirty="0">
                <a:solidFill>
                  <a:srgbClr val="231F20"/>
                </a:solidFill>
                <a:latin typeface="Source Sans Pro"/>
                <a:cs typeface="Source Sans Pro"/>
              </a:rPr>
              <a:t> </a:t>
            </a:r>
            <a:r>
              <a:rPr lang="en-US" sz="1100" spc="-10" dirty="0">
                <a:solidFill>
                  <a:srgbClr val="231F20"/>
                </a:solidFill>
                <a:latin typeface="Source Sans Pro"/>
                <a:cs typeface="Source Sans Pro"/>
              </a:rPr>
              <a:t>realities </a:t>
            </a:r>
            <a:r>
              <a:rPr lang="en-US" sz="1100" dirty="0">
                <a:solidFill>
                  <a:srgbClr val="231F20"/>
                </a:solidFill>
                <a:latin typeface="Source Sans Pro"/>
                <a:cs typeface="Source Sans Pro"/>
              </a:rPr>
              <a:t>that</a:t>
            </a:r>
            <a:r>
              <a:rPr lang="en-US" sz="1100" spc="95" dirty="0">
                <a:solidFill>
                  <a:srgbClr val="231F20"/>
                </a:solidFill>
                <a:latin typeface="Source Sans Pro"/>
                <a:cs typeface="Source Sans Pro"/>
              </a:rPr>
              <a:t> </a:t>
            </a:r>
            <a:r>
              <a:rPr lang="en-US" sz="1100" dirty="0">
                <a:solidFill>
                  <a:srgbClr val="231F20"/>
                </a:solidFill>
                <a:latin typeface="Source Sans Pro"/>
                <a:cs typeface="Source Sans Pro"/>
              </a:rPr>
              <a:t>shape</a:t>
            </a:r>
            <a:r>
              <a:rPr lang="en-US" sz="1100" spc="100" dirty="0">
                <a:solidFill>
                  <a:srgbClr val="231F20"/>
                </a:solidFill>
                <a:latin typeface="Source Sans Pro"/>
                <a:cs typeface="Source Sans Pro"/>
              </a:rPr>
              <a:t> </a:t>
            </a:r>
            <a:r>
              <a:rPr lang="en-US" sz="1100" dirty="0">
                <a:solidFill>
                  <a:srgbClr val="231F20"/>
                </a:solidFill>
                <a:latin typeface="Source Sans Pro"/>
                <a:cs typeface="Source Sans Pro"/>
              </a:rPr>
              <a:t>their</a:t>
            </a:r>
            <a:r>
              <a:rPr lang="en-US" sz="1100" spc="95" dirty="0">
                <a:solidFill>
                  <a:srgbClr val="231F20"/>
                </a:solidFill>
                <a:latin typeface="Source Sans Pro"/>
                <a:cs typeface="Source Sans Pro"/>
              </a:rPr>
              <a:t> </a:t>
            </a:r>
            <a:r>
              <a:rPr lang="en-US" sz="1100" dirty="0">
                <a:solidFill>
                  <a:srgbClr val="231F20"/>
                </a:solidFill>
                <a:latin typeface="Source Sans Pro"/>
                <a:cs typeface="Source Sans Pro"/>
              </a:rPr>
              <a:t>health—</a:t>
            </a:r>
            <a:r>
              <a:rPr lang="en-US" sz="1100" spc="-25" dirty="0">
                <a:solidFill>
                  <a:srgbClr val="231F20"/>
                </a:solidFill>
                <a:latin typeface="Source Sans Pro"/>
                <a:cs typeface="Source Sans Pro"/>
              </a:rPr>
              <a:t>is</a:t>
            </a:r>
            <a:endParaRPr lang="en-US" sz="1100" dirty="0">
              <a:latin typeface="Source Sans Pro"/>
              <a:cs typeface="Source Sans Pro"/>
            </a:endParaRPr>
          </a:p>
          <a:p>
            <a:pPr marR="1191895" algn="ctr">
              <a:lnSpc>
                <a:spcPct val="100000"/>
              </a:lnSpc>
              <a:spcBef>
                <a:spcPts val="45"/>
              </a:spcBef>
            </a:pPr>
            <a:r>
              <a:rPr lang="en-US" sz="1100" spc="-10" dirty="0">
                <a:solidFill>
                  <a:srgbClr val="231F20"/>
                </a:solidFill>
                <a:latin typeface="Source Sans Pro"/>
                <a:cs typeface="Source Sans Pro"/>
              </a:rPr>
              <a:t>paramount.</a:t>
            </a:r>
            <a:endParaRPr lang="en-US" sz="1100" dirty="0">
              <a:latin typeface="Source Sans Pro"/>
              <a:cs typeface="Source Sans Pro"/>
            </a:endParaRPr>
          </a:p>
        </p:txBody>
      </p:sp>
      <p:sp>
        <p:nvSpPr>
          <p:cNvPr id="7" name="object 12">
            <a:extLst>
              <a:ext uri="{FF2B5EF4-FFF2-40B4-BE49-F238E27FC236}">
                <a16:creationId xmlns:a16="http://schemas.microsoft.com/office/drawing/2014/main" id="{0DE1E604-6EF8-4DE1-0259-9787771ACCF1}"/>
              </a:ext>
            </a:extLst>
          </p:cNvPr>
          <p:cNvSpPr txBox="1"/>
          <p:nvPr/>
        </p:nvSpPr>
        <p:spPr>
          <a:xfrm>
            <a:off x="782228" y="4056925"/>
            <a:ext cx="2325370" cy="1761489"/>
          </a:xfrm>
          <a:prstGeom prst="rect">
            <a:avLst/>
          </a:prstGeom>
        </p:spPr>
        <p:txBody>
          <a:bodyPr vert="horz" wrap="square" lIns="0" tIns="11430" rIns="0" bIns="0" rtlCol="0">
            <a:spAutoFit/>
          </a:bodyPr>
          <a:lstStyle/>
          <a:p>
            <a:pPr marL="12700" marR="726440">
              <a:lnSpc>
                <a:spcPct val="103499"/>
              </a:lnSpc>
              <a:spcBef>
                <a:spcPts val="90"/>
              </a:spcBef>
            </a:pPr>
            <a:r>
              <a:rPr sz="1100" dirty="0">
                <a:solidFill>
                  <a:srgbClr val="231F20"/>
                </a:solidFill>
                <a:latin typeface="Source Sans Pro"/>
                <a:cs typeface="Source Sans Pro"/>
              </a:rPr>
              <a:t>ACHs</a:t>
            </a:r>
            <a:r>
              <a:rPr sz="1100" spc="65" dirty="0">
                <a:solidFill>
                  <a:srgbClr val="231F20"/>
                </a:solidFill>
                <a:latin typeface="Source Sans Pro"/>
                <a:cs typeface="Source Sans Pro"/>
              </a:rPr>
              <a:t> </a:t>
            </a:r>
            <a:r>
              <a:rPr sz="1100" dirty="0">
                <a:solidFill>
                  <a:srgbClr val="231F20"/>
                </a:solidFill>
                <a:latin typeface="Source Sans Pro"/>
                <a:cs typeface="Source Sans Pro"/>
              </a:rPr>
              <a:t>include</a:t>
            </a:r>
            <a:r>
              <a:rPr sz="1100" spc="65" dirty="0">
                <a:solidFill>
                  <a:srgbClr val="231F20"/>
                </a:solidFill>
                <a:latin typeface="Source Sans Pro"/>
                <a:cs typeface="Source Sans Pro"/>
              </a:rPr>
              <a:t> </a:t>
            </a:r>
            <a:r>
              <a:rPr sz="1100" dirty="0">
                <a:solidFill>
                  <a:srgbClr val="231F20"/>
                </a:solidFill>
                <a:latin typeface="Source Sans Pro"/>
                <a:cs typeface="Source Sans Pro"/>
              </a:rPr>
              <a:t>not</a:t>
            </a:r>
            <a:r>
              <a:rPr sz="1100" spc="70" dirty="0">
                <a:solidFill>
                  <a:srgbClr val="231F20"/>
                </a:solidFill>
                <a:latin typeface="Source Sans Pro"/>
                <a:cs typeface="Source Sans Pro"/>
              </a:rPr>
              <a:t> </a:t>
            </a:r>
            <a:r>
              <a:rPr sz="1100" spc="-20" dirty="0">
                <a:solidFill>
                  <a:srgbClr val="231F20"/>
                </a:solidFill>
                <a:latin typeface="Source Sans Pro"/>
                <a:cs typeface="Source Sans Pro"/>
              </a:rPr>
              <a:t>only</a:t>
            </a:r>
            <a:r>
              <a:rPr sz="1100" dirty="0">
                <a:solidFill>
                  <a:srgbClr val="231F20"/>
                </a:solidFill>
                <a:latin typeface="Source Sans Pro"/>
                <a:cs typeface="Source Sans Pro"/>
              </a:rPr>
              <a:t> traditional</a:t>
            </a:r>
            <a:r>
              <a:rPr sz="1100" spc="110" dirty="0">
                <a:solidFill>
                  <a:srgbClr val="231F20"/>
                </a:solidFill>
                <a:latin typeface="Source Sans Pro"/>
                <a:cs typeface="Source Sans Pro"/>
              </a:rPr>
              <a:t> </a:t>
            </a:r>
            <a:r>
              <a:rPr sz="1100" dirty="0">
                <a:solidFill>
                  <a:srgbClr val="231F20"/>
                </a:solidFill>
                <a:latin typeface="Source Sans Pro"/>
                <a:cs typeface="Source Sans Pro"/>
              </a:rPr>
              <a:t>healthcare</a:t>
            </a:r>
            <a:r>
              <a:rPr sz="1100" spc="110" dirty="0">
                <a:solidFill>
                  <a:srgbClr val="231F20"/>
                </a:solidFill>
                <a:latin typeface="Source Sans Pro"/>
                <a:cs typeface="Source Sans Pro"/>
              </a:rPr>
              <a:t> </a:t>
            </a:r>
            <a:r>
              <a:rPr sz="1100" spc="-25" dirty="0">
                <a:solidFill>
                  <a:srgbClr val="231F20"/>
                </a:solidFill>
                <a:latin typeface="Source Sans Pro"/>
                <a:cs typeface="Source Sans Pro"/>
              </a:rPr>
              <a:t>and</a:t>
            </a:r>
            <a:r>
              <a:rPr sz="1100" dirty="0">
                <a:solidFill>
                  <a:srgbClr val="231F20"/>
                </a:solidFill>
                <a:latin typeface="Source Sans Pro"/>
                <a:cs typeface="Source Sans Pro"/>
              </a:rPr>
              <a:t> public</a:t>
            </a:r>
            <a:r>
              <a:rPr sz="1100" spc="80" dirty="0">
                <a:solidFill>
                  <a:srgbClr val="231F20"/>
                </a:solidFill>
                <a:latin typeface="Source Sans Pro"/>
                <a:cs typeface="Source Sans Pro"/>
              </a:rPr>
              <a:t> </a:t>
            </a:r>
            <a:r>
              <a:rPr sz="1100" dirty="0">
                <a:solidFill>
                  <a:srgbClr val="231F20"/>
                </a:solidFill>
                <a:latin typeface="Source Sans Pro"/>
                <a:cs typeface="Source Sans Pro"/>
              </a:rPr>
              <a:t>health</a:t>
            </a:r>
            <a:r>
              <a:rPr sz="1100" spc="80" dirty="0">
                <a:solidFill>
                  <a:srgbClr val="231F20"/>
                </a:solidFill>
                <a:latin typeface="Source Sans Pro"/>
                <a:cs typeface="Source Sans Pro"/>
              </a:rPr>
              <a:t> </a:t>
            </a:r>
            <a:r>
              <a:rPr sz="1100" dirty="0">
                <a:solidFill>
                  <a:srgbClr val="231F20"/>
                </a:solidFill>
                <a:latin typeface="Source Sans Pro"/>
                <a:cs typeface="Source Sans Pro"/>
              </a:rPr>
              <a:t>systems,</a:t>
            </a:r>
            <a:r>
              <a:rPr sz="1100" spc="80" dirty="0">
                <a:solidFill>
                  <a:srgbClr val="231F20"/>
                </a:solidFill>
                <a:latin typeface="Source Sans Pro"/>
                <a:cs typeface="Source Sans Pro"/>
              </a:rPr>
              <a:t> </a:t>
            </a:r>
            <a:r>
              <a:rPr sz="1100" spc="-25" dirty="0">
                <a:solidFill>
                  <a:srgbClr val="231F20"/>
                </a:solidFill>
                <a:latin typeface="Source Sans Pro"/>
                <a:cs typeface="Source Sans Pro"/>
              </a:rPr>
              <a:t>but</a:t>
            </a:r>
            <a:endParaRPr sz="1100" dirty="0">
              <a:latin typeface="Source Sans Pro"/>
              <a:cs typeface="Source Sans Pro"/>
            </a:endParaRPr>
          </a:p>
          <a:p>
            <a:pPr marL="12700" marR="188595">
              <a:lnSpc>
                <a:spcPct val="103499"/>
              </a:lnSpc>
            </a:pPr>
            <a:r>
              <a:rPr sz="1100" dirty="0">
                <a:solidFill>
                  <a:srgbClr val="231F20"/>
                </a:solidFill>
                <a:latin typeface="Source Sans Pro"/>
                <a:cs typeface="Source Sans Pro"/>
              </a:rPr>
              <a:t>also,</a:t>
            </a:r>
            <a:r>
              <a:rPr sz="1100" spc="80" dirty="0">
                <a:solidFill>
                  <a:srgbClr val="231F20"/>
                </a:solidFill>
                <a:latin typeface="Source Sans Pro"/>
                <a:cs typeface="Source Sans Pro"/>
              </a:rPr>
              <a:t> </a:t>
            </a:r>
            <a:r>
              <a:rPr sz="1100" dirty="0">
                <a:solidFill>
                  <a:srgbClr val="231F20"/>
                </a:solidFill>
                <a:latin typeface="Source Sans Pro"/>
                <a:cs typeface="Source Sans Pro"/>
              </a:rPr>
              <a:t>partnerships</a:t>
            </a:r>
            <a:r>
              <a:rPr sz="1100" spc="85" dirty="0">
                <a:solidFill>
                  <a:srgbClr val="231F20"/>
                </a:solidFill>
                <a:latin typeface="Source Sans Pro"/>
                <a:cs typeface="Source Sans Pro"/>
              </a:rPr>
              <a:t> </a:t>
            </a:r>
            <a:r>
              <a:rPr sz="1100" dirty="0">
                <a:solidFill>
                  <a:srgbClr val="231F20"/>
                </a:solidFill>
                <a:latin typeface="Source Sans Pro"/>
                <a:cs typeface="Source Sans Pro"/>
              </a:rPr>
              <a:t>that</a:t>
            </a:r>
            <a:r>
              <a:rPr sz="1100" spc="85" dirty="0">
                <a:solidFill>
                  <a:srgbClr val="231F20"/>
                </a:solidFill>
                <a:latin typeface="Source Sans Pro"/>
                <a:cs typeface="Source Sans Pro"/>
              </a:rPr>
              <a:t> </a:t>
            </a:r>
            <a:r>
              <a:rPr sz="1100" spc="-10" dirty="0">
                <a:solidFill>
                  <a:srgbClr val="231F20"/>
                </a:solidFill>
                <a:latin typeface="Source Sans Pro"/>
                <a:cs typeface="Source Sans Pro"/>
              </a:rPr>
              <a:t>embrace</a:t>
            </a:r>
            <a:r>
              <a:rPr sz="1100" spc="500" dirty="0">
                <a:solidFill>
                  <a:srgbClr val="231F20"/>
                </a:solidFill>
                <a:latin typeface="Source Sans Pro"/>
                <a:cs typeface="Source Sans Pro"/>
              </a:rPr>
              <a:t> </a:t>
            </a:r>
            <a:r>
              <a:rPr sz="1100" dirty="0">
                <a:solidFill>
                  <a:srgbClr val="231F20"/>
                </a:solidFill>
                <a:latin typeface="Source Sans Pro"/>
                <a:cs typeface="Source Sans Pro"/>
              </a:rPr>
              <a:t>the</a:t>
            </a:r>
            <a:r>
              <a:rPr sz="1100" spc="65" dirty="0">
                <a:solidFill>
                  <a:srgbClr val="231F20"/>
                </a:solidFill>
                <a:latin typeface="Source Sans Pro"/>
                <a:cs typeface="Source Sans Pro"/>
              </a:rPr>
              <a:t> </a:t>
            </a:r>
            <a:r>
              <a:rPr sz="1100" dirty="0">
                <a:solidFill>
                  <a:srgbClr val="231F20"/>
                </a:solidFill>
                <a:latin typeface="Source Sans Pro"/>
                <a:cs typeface="Source Sans Pro"/>
              </a:rPr>
              <a:t>social</a:t>
            </a:r>
            <a:r>
              <a:rPr sz="1100" spc="65" dirty="0">
                <a:solidFill>
                  <a:srgbClr val="231F20"/>
                </a:solidFill>
                <a:latin typeface="Source Sans Pro"/>
                <a:cs typeface="Source Sans Pro"/>
              </a:rPr>
              <a:t> </a:t>
            </a:r>
            <a:r>
              <a:rPr sz="1100" dirty="0">
                <a:solidFill>
                  <a:srgbClr val="231F20"/>
                </a:solidFill>
                <a:latin typeface="Source Sans Pro"/>
                <a:cs typeface="Source Sans Pro"/>
              </a:rPr>
              <a:t>drivers</a:t>
            </a:r>
            <a:r>
              <a:rPr sz="1100" spc="65" dirty="0">
                <a:solidFill>
                  <a:srgbClr val="231F20"/>
                </a:solidFill>
                <a:latin typeface="Source Sans Pro"/>
                <a:cs typeface="Source Sans Pro"/>
              </a:rPr>
              <a:t> </a:t>
            </a:r>
            <a:r>
              <a:rPr sz="1100" dirty="0">
                <a:solidFill>
                  <a:srgbClr val="231F20"/>
                </a:solidFill>
                <a:latin typeface="Source Sans Pro"/>
                <a:cs typeface="Source Sans Pro"/>
              </a:rPr>
              <a:t>of</a:t>
            </a:r>
            <a:r>
              <a:rPr sz="1100" spc="70" dirty="0">
                <a:solidFill>
                  <a:srgbClr val="231F20"/>
                </a:solidFill>
                <a:latin typeface="Source Sans Pro"/>
                <a:cs typeface="Source Sans Pro"/>
              </a:rPr>
              <a:t> </a:t>
            </a:r>
            <a:r>
              <a:rPr sz="1100" dirty="0">
                <a:solidFill>
                  <a:srgbClr val="231F20"/>
                </a:solidFill>
                <a:latin typeface="Source Sans Pro"/>
                <a:cs typeface="Source Sans Pro"/>
              </a:rPr>
              <a:t>health</a:t>
            </a:r>
            <a:r>
              <a:rPr sz="1100" spc="65" dirty="0">
                <a:solidFill>
                  <a:srgbClr val="231F20"/>
                </a:solidFill>
                <a:latin typeface="Source Sans Pro"/>
                <a:cs typeface="Source Sans Pro"/>
              </a:rPr>
              <a:t> </a:t>
            </a:r>
            <a:r>
              <a:rPr sz="1100" spc="-10" dirty="0">
                <a:solidFill>
                  <a:srgbClr val="231F20"/>
                </a:solidFill>
                <a:latin typeface="Source Sans Pro"/>
                <a:cs typeface="Source Sans Pro"/>
              </a:rPr>
              <a:t>because </a:t>
            </a:r>
            <a:r>
              <a:rPr sz="1100" dirty="0">
                <a:solidFill>
                  <a:srgbClr val="231F20"/>
                </a:solidFill>
                <a:latin typeface="Source Sans Pro"/>
                <a:cs typeface="Source Sans Pro"/>
              </a:rPr>
              <a:t>improving</a:t>
            </a:r>
            <a:r>
              <a:rPr sz="1100" spc="80" dirty="0">
                <a:solidFill>
                  <a:srgbClr val="231F20"/>
                </a:solidFill>
                <a:latin typeface="Source Sans Pro"/>
                <a:cs typeface="Source Sans Pro"/>
              </a:rPr>
              <a:t> </a:t>
            </a:r>
            <a:r>
              <a:rPr sz="1100" dirty="0">
                <a:solidFill>
                  <a:srgbClr val="231F20"/>
                </a:solidFill>
                <a:latin typeface="Source Sans Pro"/>
                <a:cs typeface="Source Sans Pro"/>
              </a:rPr>
              <a:t>health</a:t>
            </a:r>
            <a:r>
              <a:rPr sz="1100" spc="80" dirty="0">
                <a:solidFill>
                  <a:srgbClr val="231F20"/>
                </a:solidFill>
                <a:latin typeface="Source Sans Pro"/>
                <a:cs typeface="Source Sans Pro"/>
              </a:rPr>
              <a:t> </a:t>
            </a:r>
            <a:r>
              <a:rPr sz="1100" dirty="0">
                <a:solidFill>
                  <a:srgbClr val="231F20"/>
                </a:solidFill>
                <a:latin typeface="Source Sans Pro"/>
                <a:cs typeface="Source Sans Pro"/>
              </a:rPr>
              <a:t>outcomes</a:t>
            </a:r>
            <a:r>
              <a:rPr sz="1100" spc="80" dirty="0">
                <a:solidFill>
                  <a:srgbClr val="231F20"/>
                </a:solidFill>
                <a:latin typeface="Source Sans Pro"/>
                <a:cs typeface="Source Sans Pro"/>
              </a:rPr>
              <a:t> </a:t>
            </a:r>
            <a:r>
              <a:rPr sz="1100" dirty="0">
                <a:solidFill>
                  <a:srgbClr val="231F20"/>
                </a:solidFill>
                <a:latin typeface="Source Sans Pro"/>
                <a:cs typeface="Source Sans Pro"/>
              </a:rPr>
              <a:t>for</a:t>
            </a:r>
            <a:r>
              <a:rPr sz="1100" spc="85" dirty="0">
                <a:solidFill>
                  <a:srgbClr val="231F20"/>
                </a:solidFill>
                <a:latin typeface="Source Sans Pro"/>
                <a:cs typeface="Source Sans Pro"/>
              </a:rPr>
              <a:t> </a:t>
            </a:r>
            <a:r>
              <a:rPr sz="1100" spc="-25" dirty="0">
                <a:solidFill>
                  <a:srgbClr val="231F20"/>
                </a:solidFill>
                <a:latin typeface="Source Sans Pro"/>
                <a:cs typeface="Source Sans Pro"/>
              </a:rPr>
              <a:t>all</a:t>
            </a:r>
            <a:endParaRPr sz="1100" dirty="0">
              <a:latin typeface="Source Sans Pro"/>
              <a:cs typeface="Source Sans Pro"/>
            </a:endParaRPr>
          </a:p>
          <a:p>
            <a:pPr marL="12700" marR="5080">
              <a:lnSpc>
                <a:spcPct val="103499"/>
              </a:lnSpc>
            </a:pPr>
            <a:r>
              <a:rPr sz="1100" dirty="0">
                <a:solidFill>
                  <a:srgbClr val="231F20"/>
                </a:solidFill>
                <a:latin typeface="Source Sans Pro"/>
                <a:cs typeface="Source Sans Pro"/>
              </a:rPr>
              <a:t>requires</a:t>
            </a:r>
            <a:r>
              <a:rPr sz="1100" spc="60" dirty="0">
                <a:solidFill>
                  <a:srgbClr val="231F20"/>
                </a:solidFill>
                <a:latin typeface="Source Sans Pro"/>
                <a:cs typeface="Source Sans Pro"/>
              </a:rPr>
              <a:t> </a:t>
            </a:r>
            <a:r>
              <a:rPr sz="1100" dirty="0">
                <a:solidFill>
                  <a:srgbClr val="231F20"/>
                </a:solidFill>
                <a:latin typeface="Source Sans Pro"/>
                <a:cs typeface="Source Sans Pro"/>
              </a:rPr>
              <a:t>that</a:t>
            </a:r>
            <a:r>
              <a:rPr sz="1100" spc="65" dirty="0">
                <a:solidFill>
                  <a:srgbClr val="231F20"/>
                </a:solidFill>
                <a:latin typeface="Source Sans Pro"/>
                <a:cs typeface="Source Sans Pro"/>
              </a:rPr>
              <a:t> </a:t>
            </a:r>
            <a:r>
              <a:rPr sz="1100" dirty="0">
                <a:solidFill>
                  <a:srgbClr val="231F20"/>
                </a:solidFill>
                <a:latin typeface="Source Sans Pro"/>
                <a:cs typeface="Source Sans Pro"/>
              </a:rPr>
              <a:t>health</a:t>
            </a:r>
            <a:r>
              <a:rPr sz="1100" spc="65" dirty="0">
                <a:solidFill>
                  <a:srgbClr val="231F20"/>
                </a:solidFill>
                <a:latin typeface="Source Sans Pro"/>
                <a:cs typeface="Source Sans Pro"/>
              </a:rPr>
              <a:t> </a:t>
            </a:r>
            <a:r>
              <a:rPr sz="1100" dirty="0">
                <a:solidFill>
                  <a:srgbClr val="231F20"/>
                </a:solidFill>
                <a:latin typeface="Source Sans Pro"/>
                <a:cs typeface="Source Sans Pro"/>
              </a:rPr>
              <a:t>and</a:t>
            </a:r>
            <a:r>
              <a:rPr sz="1100" spc="65" dirty="0">
                <a:solidFill>
                  <a:srgbClr val="231F20"/>
                </a:solidFill>
                <a:latin typeface="Source Sans Pro"/>
                <a:cs typeface="Source Sans Pro"/>
              </a:rPr>
              <a:t> </a:t>
            </a:r>
            <a:r>
              <a:rPr sz="1100" dirty="0">
                <a:solidFill>
                  <a:srgbClr val="231F20"/>
                </a:solidFill>
                <a:latin typeface="Source Sans Pro"/>
                <a:cs typeface="Source Sans Pro"/>
              </a:rPr>
              <a:t>other</a:t>
            </a:r>
            <a:r>
              <a:rPr sz="1100" spc="65" dirty="0">
                <a:solidFill>
                  <a:srgbClr val="231F20"/>
                </a:solidFill>
                <a:latin typeface="Source Sans Pro"/>
                <a:cs typeface="Source Sans Pro"/>
              </a:rPr>
              <a:t> </a:t>
            </a:r>
            <a:r>
              <a:rPr sz="1100" spc="-10" dirty="0">
                <a:solidFill>
                  <a:srgbClr val="231F20"/>
                </a:solidFill>
                <a:latin typeface="Source Sans Pro"/>
                <a:cs typeface="Source Sans Pro"/>
              </a:rPr>
              <a:t>sectors, </a:t>
            </a:r>
            <a:r>
              <a:rPr sz="1100" dirty="0">
                <a:solidFill>
                  <a:srgbClr val="231F20"/>
                </a:solidFill>
                <a:latin typeface="Source Sans Pro"/>
                <a:cs typeface="Source Sans Pro"/>
              </a:rPr>
              <a:t>which</a:t>
            </a:r>
            <a:r>
              <a:rPr sz="1100" spc="70" dirty="0">
                <a:solidFill>
                  <a:srgbClr val="231F20"/>
                </a:solidFill>
                <a:latin typeface="Source Sans Pro"/>
                <a:cs typeface="Source Sans Pro"/>
              </a:rPr>
              <a:t> </a:t>
            </a:r>
            <a:r>
              <a:rPr sz="1100" dirty="0">
                <a:solidFill>
                  <a:srgbClr val="231F20"/>
                </a:solidFill>
                <a:latin typeface="Source Sans Pro"/>
                <a:cs typeface="Source Sans Pro"/>
              </a:rPr>
              <a:t>reflect</a:t>
            </a:r>
            <a:r>
              <a:rPr sz="1100" spc="70" dirty="0">
                <a:solidFill>
                  <a:srgbClr val="231F20"/>
                </a:solidFill>
                <a:latin typeface="Source Sans Pro"/>
                <a:cs typeface="Source Sans Pro"/>
              </a:rPr>
              <a:t> </a:t>
            </a:r>
            <a:r>
              <a:rPr sz="1100" dirty="0">
                <a:solidFill>
                  <a:srgbClr val="231F20"/>
                </a:solidFill>
                <a:latin typeface="Source Sans Pro"/>
                <a:cs typeface="Source Sans Pro"/>
              </a:rPr>
              <a:t>the</a:t>
            </a:r>
            <a:r>
              <a:rPr sz="1100" spc="70" dirty="0">
                <a:solidFill>
                  <a:srgbClr val="231F20"/>
                </a:solidFill>
                <a:latin typeface="Source Sans Pro"/>
                <a:cs typeface="Source Sans Pro"/>
              </a:rPr>
              <a:t> </a:t>
            </a:r>
            <a:r>
              <a:rPr sz="1100" dirty="0">
                <a:solidFill>
                  <a:srgbClr val="231F20"/>
                </a:solidFill>
                <a:latin typeface="Source Sans Pro"/>
                <a:cs typeface="Source Sans Pro"/>
              </a:rPr>
              <a:t>various</a:t>
            </a:r>
            <a:r>
              <a:rPr sz="1100" spc="70" dirty="0">
                <a:solidFill>
                  <a:srgbClr val="231F20"/>
                </a:solidFill>
                <a:latin typeface="Source Sans Pro"/>
                <a:cs typeface="Source Sans Pro"/>
              </a:rPr>
              <a:t> </a:t>
            </a:r>
            <a:r>
              <a:rPr sz="1100" spc="-10" dirty="0">
                <a:solidFill>
                  <a:srgbClr val="231F20"/>
                </a:solidFill>
                <a:latin typeface="Source Sans Pro"/>
                <a:cs typeface="Source Sans Pro"/>
              </a:rPr>
              <a:t>contributing </a:t>
            </a:r>
            <a:r>
              <a:rPr sz="1100" dirty="0">
                <a:solidFill>
                  <a:srgbClr val="231F20"/>
                </a:solidFill>
                <a:latin typeface="Source Sans Pro"/>
                <a:cs typeface="Source Sans Pro"/>
              </a:rPr>
              <a:t>factors</a:t>
            </a:r>
            <a:r>
              <a:rPr sz="1100" spc="55" dirty="0">
                <a:solidFill>
                  <a:srgbClr val="231F20"/>
                </a:solidFill>
                <a:latin typeface="Source Sans Pro"/>
                <a:cs typeface="Source Sans Pro"/>
              </a:rPr>
              <a:t> </a:t>
            </a:r>
            <a:r>
              <a:rPr sz="1100" dirty="0">
                <a:solidFill>
                  <a:srgbClr val="231F20"/>
                </a:solidFill>
                <a:latin typeface="Source Sans Pro"/>
                <a:cs typeface="Source Sans Pro"/>
              </a:rPr>
              <a:t>needed</a:t>
            </a:r>
            <a:r>
              <a:rPr sz="1100" spc="60" dirty="0">
                <a:solidFill>
                  <a:srgbClr val="231F20"/>
                </a:solidFill>
                <a:latin typeface="Source Sans Pro"/>
                <a:cs typeface="Source Sans Pro"/>
              </a:rPr>
              <a:t> </a:t>
            </a:r>
            <a:r>
              <a:rPr sz="1100" dirty="0">
                <a:solidFill>
                  <a:srgbClr val="231F20"/>
                </a:solidFill>
                <a:latin typeface="Source Sans Pro"/>
                <a:cs typeface="Source Sans Pro"/>
              </a:rPr>
              <a:t>for</a:t>
            </a:r>
            <a:r>
              <a:rPr sz="1100" spc="55" dirty="0">
                <a:solidFill>
                  <a:srgbClr val="231F20"/>
                </a:solidFill>
                <a:latin typeface="Source Sans Pro"/>
                <a:cs typeface="Source Sans Pro"/>
              </a:rPr>
              <a:t> </a:t>
            </a:r>
            <a:r>
              <a:rPr sz="1100" spc="-10" dirty="0">
                <a:solidFill>
                  <a:srgbClr val="231F20"/>
                </a:solidFill>
                <a:latin typeface="Source Sans Pro"/>
                <a:cs typeface="Source Sans Pro"/>
              </a:rPr>
              <a:t>healthy </a:t>
            </a:r>
            <a:r>
              <a:rPr sz="1100" dirty="0">
                <a:solidFill>
                  <a:srgbClr val="231F20"/>
                </a:solidFill>
                <a:latin typeface="Source Sans Pro"/>
                <a:cs typeface="Source Sans Pro"/>
              </a:rPr>
              <a:t>communities,</a:t>
            </a:r>
            <a:r>
              <a:rPr sz="1100" spc="80" dirty="0">
                <a:solidFill>
                  <a:srgbClr val="231F20"/>
                </a:solidFill>
                <a:latin typeface="Source Sans Pro"/>
                <a:cs typeface="Source Sans Pro"/>
              </a:rPr>
              <a:t> </a:t>
            </a:r>
            <a:r>
              <a:rPr sz="1100" dirty="0">
                <a:solidFill>
                  <a:srgbClr val="231F20"/>
                </a:solidFill>
                <a:latin typeface="Source Sans Pro"/>
                <a:cs typeface="Source Sans Pro"/>
              </a:rPr>
              <a:t>work</a:t>
            </a:r>
            <a:r>
              <a:rPr sz="1100" spc="90" dirty="0">
                <a:solidFill>
                  <a:srgbClr val="231F20"/>
                </a:solidFill>
                <a:latin typeface="Source Sans Pro"/>
                <a:cs typeface="Source Sans Pro"/>
              </a:rPr>
              <a:t> </a:t>
            </a:r>
            <a:r>
              <a:rPr sz="1100" dirty="0">
                <a:solidFill>
                  <a:srgbClr val="231F20"/>
                </a:solidFill>
                <a:latin typeface="Source Sans Pro"/>
                <a:cs typeface="Source Sans Pro"/>
              </a:rPr>
              <a:t>in</a:t>
            </a:r>
            <a:r>
              <a:rPr sz="1100" spc="90" dirty="0">
                <a:solidFill>
                  <a:srgbClr val="231F20"/>
                </a:solidFill>
                <a:latin typeface="Source Sans Pro"/>
                <a:cs typeface="Source Sans Pro"/>
              </a:rPr>
              <a:t> </a:t>
            </a:r>
            <a:r>
              <a:rPr sz="1100" spc="-10" dirty="0">
                <a:solidFill>
                  <a:srgbClr val="231F20"/>
                </a:solidFill>
                <a:latin typeface="Source Sans Pro"/>
                <a:cs typeface="Source Sans Pro"/>
              </a:rPr>
              <a:t>concert.</a:t>
            </a:r>
            <a:endParaRPr sz="1100" dirty="0">
              <a:latin typeface="Source Sans Pro"/>
              <a:cs typeface="Source Sans Pro"/>
            </a:endParaRPr>
          </a:p>
        </p:txBody>
      </p:sp>
      <p:sp>
        <p:nvSpPr>
          <p:cNvPr id="9" name="object 13">
            <a:extLst>
              <a:ext uri="{FF2B5EF4-FFF2-40B4-BE49-F238E27FC236}">
                <a16:creationId xmlns:a16="http://schemas.microsoft.com/office/drawing/2014/main" id="{B38192AF-29E2-D553-4ACE-062AE53DF242}"/>
              </a:ext>
            </a:extLst>
          </p:cNvPr>
          <p:cNvSpPr txBox="1"/>
          <p:nvPr/>
        </p:nvSpPr>
        <p:spPr>
          <a:xfrm>
            <a:off x="1343561" y="3501348"/>
            <a:ext cx="1305560" cy="459740"/>
          </a:xfrm>
          <a:prstGeom prst="rect">
            <a:avLst/>
          </a:prstGeom>
        </p:spPr>
        <p:txBody>
          <a:bodyPr vert="horz" wrap="square" lIns="0" tIns="12065" rIns="0" bIns="0" rtlCol="0">
            <a:spAutoFit/>
          </a:bodyPr>
          <a:lstStyle/>
          <a:p>
            <a:pPr marL="12700" marR="5080">
              <a:lnSpc>
                <a:spcPct val="101699"/>
              </a:lnSpc>
              <a:spcBef>
                <a:spcPts val="95"/>
              </a:spcBef>
            </a:pPr>
            <a:r>
              <a:rPr sz="1400" b="1" dirty="0">
                <a:solidFill>
                  <a:srgbClr val="42A047"/>
                </a:solidFill>
                <a:latin typeface="Source Sans Pro Black"/>
                <a:cs typeface="Source Sans Pro Black"/>
              </a:rPr>
              <a:t>MULTI-</a:t>
            </a:r>
            <a:r>
              <a:rPr sz="1400" b="1" spc="40" dirty="0">
                <a:solidFill>
                  <a:srgbClr val="42A047"/>
                </a:solidFill>
                <a:latin typeface="Source Sans Pro Black"/>
                <a:cs typeface="Source Sans Pro Black"/>
              </a:rPr>
              <a:t>SECTOR </a:t>
            </a:r>
            <a:r>
              <a:rPr sz="1400" b="1" spc="50" dirty="0">
                <a:solidFill>
                  <a:srgbClr val="42A047"/>
                </a:solidFill>
                <a:latin typeface="Source Sans Pro Black"/>
                <a:cs typeface="Source Sans Pro Black"/>
              </a:rPr>
              <a:t>ENGAGEMENT</a:t>
            </a:r>
            <a:endParaRPr sz="1400" dirty="0">
              <a:latin typeface="Source Sans Pro Black"/>
              <a:cs typeface="Source Sans Pro Black"/>
            </a:endParaRPr>
          </a:p>
        </p:txBody>
      </p:sp>
      <p:sp>
        <p:nvSpPr>
          <p:cNvPr id="11" name="object 14">
            <a:extLst>
              <a:ext uri="{FF2B5EF4-FFF2-40B4-BE49-F238E27FC236}">
                <a16:creationId xmlns:a16="http://schemas.microsoft.com/office/drawing/2014/main" id="{EDEA5E3E-BE60-FD84-D53D-D10FC8FA0B04}"/>
              </a:ext>
            </a:extLst>
          </p:cNvPr>
          <p:cNvSpPr txBox="1"/>
          <p:nvPr/>
        </p:nvSpPr>
        <p:spPr>
          <a:xfrm>
            <a:off x="3043732" y="5520298"/>
            <a:ext cx="5599147" cy="876522"/>
          </a:xfrm>
          <a:prstGeom prst="rect">
            <a:avLst/>
          </a:prstGeom>
        </p:spPr>
        <p:txBody>
          <a:bodyPr vert="horz" wrap="square" lIns="0" tIns="11430" rIns="0" bIns="0" rtlCol="0">
            <a:spAutoFit/>
          </a:bodyPr>
          <a:lstStyle/>
          <a:p>
            <a:pPr marL="12700" marR="5080" indent="245110" algn="r">
              <a:lnSpc>
                <a:spcPct val="103499"/>
              </a:lnSpc>
              <a:spcBef>
                <a:spcPts val="90"/>
              </a:spcBef>
            </a:pPr>
            <a:r>
              <a:rPr sz="1100" dirty="0">
                <a:solidFill>
                  <a:srgbClr val="231F20"/>
                </a:solidFill>
                <a:latin typeface="Source Sans Pro"/>
                <a:cs typeface="Source Sans Pro"/>
              </a:rPr>
              <a:t>ACHs</a:t>
            </a:r>
            <a:r>
              <a:rPr sz="1100" spc="90" dirty="0">
                <a:solidFill>
                  <a:srgbClr val="231F20"/>
                </a:solidFill>
                <a:latin typeface="Source Sans Pro"/>
                <a:cs typeface="Source Sans Pro"/>
              </a:rPr>
              <a:t> </a:t>
            </a:r>
            <a:r>
              <a:rPr sz="1100" dirty="0">
                <a:solidFill>
                  <a:srgbClr val="231F20"/>
                </a:solidFill>
                <a:latin typeface="Source Sans Pro"/>
                <a:cs typeface="Source Sans Pro"/>
              </a:rPr>
              <a:t>help</a:t>
            </a:r>
            <a:r>
              <a:rPr sz="1100" spc="90" dirty="0">
                <a:solidFill>
                  <a:srgbClr val="231F20"/>
                </a:solidFill>
                <a:latin typeface="Source Sans Pro"/>
                <a:cs typeface="Source Sans Pro"/>
              </a:rPr>
              <a:t> </a:t>
            </a:r>
            <a:r>
              <a:rPr sz="1100" dirty="0">
                <a:solidFill>
                  <a:srgbClr val="231F20"/>
                </a:solidFill>
                <a:latin typeface="Source Sans Pro"/>
                <a:cs typeface="Source Sans Pro"/>
              </a:rPr>
              <a:t>partners</a:t>
            </a:r>
            <a:r>
              <a:rPr sz="1100" spc="90" dirty="0">
                <a:solidFill>
                  <a:srgbClr val="231F20"/>
                </a:solidFill>
                <a:latin typeface="Source Sans Pro"/>
                <a:cs typeface="Source Sans Pro"/>
              </a:rPr>
              <a:t> </a:t>
            </a:r>
            <a:r>
              <a:rPr sz="1100" dirty="0">
                <a:solidFill>
                  <a:srgbClr val="231F20"/>
                </a:solidFill>
                <a:latin typeface="Source Sans Pro"/>
                <a:cs typeface="Source Sans Pro"/>
              </a:rPr>
              <a:t>shift</a:t>
            </a:r>
            <a:r>
              <a:rPr sz="1100" spc="90" dirty="0">
                <a:solidFill>
                  <a:srgbClr val="231F20"/>
                </a:solidFill>
                <a:latin typeface="Source Sans Pro"/>
                <a:cs typeface="Source Sans Pro"/>
              </a:rPr>
              <a:t> </a:t>
            </a:r>
            <a:r>
              <a:rPr sz="1100" dirty="0">
                <a:solidFill>
                  <a:srgbClr val="231F20"/>
                </a:solidFill>
                <a:latin typeface="Source Sans Pro"/>
                <a:cs typeface="Source Sans Pro"/>
              </a:rPr>
              <a:t>from</a:t>
            </a:r>
            <a:r>
              <a:rPr sz="1100" spc="90" dirty="0">
                <a:solidFill>
                  <a:srgbClr val="231F20"/>
                </a:solidFill>
                <a:latin typeface="Source Sans Pro"/>
                <a:cs typeface="Source Sans Pro"/>
              </a:rPr>
              <a:t> </a:t>
            </a:r>
            <a:r>
              <a:rPr sz="1100" dirty="0">
                <a:solidFill>
                  <a:srgbClr val="231F20"/>
                </a:solidFill>
                <a:latin typeface="Source Sans Pro"/>
                <a:cs typeface="Source Sans Pro"/>
              </a:rPr>
              <a:t>transactional,</a:t>
            </a:r>
            <a:r>
              <a:rPr sz="1100" spc="90" dirty="0">
                <a:solidFill>
                  <a:srgbClr val="231F20"/>
                </a:solidFill>
                <a:latin typeface="Source Sans Pro"/>
                <a:cs typeface="Source Sans Pro"/>
              </a:rPr>
              <a:t> </a:t>
            </a:r>
            <a:r>
              <a:rPr sz="1100" dirty="0">
                <a:solidFill>
                  <a:srgbClr val="231F20"/>
                </a:solidFill>
                <a:latin typeface="Source Sans Pro"/>
                <a:cs typeface="Source Sans Pro"/>
              </a:rPr>
              <a:t>program-</a:t>
            </a:r>
            <a:r>
              <a:rPr sz="1100" spc="-10" dirty="0">
                <a:solidFill>
                  <a:srgbClr val="231F20"/>
                </a:solidFill>
                <a:latin typeface="Source Sans Pro"/>
                <a:cs typeface="Source Sans Pro"/>
              </a:rPr>
              <a:t>specific </a:t>
            </a:r>
            <a:r>
              <a:rPr sz="1100" dirty="0">
                <a:solidFill>
                  <a:srgbClr val="231F20"/>
                </a:solidFill>
                <a:latin typeface="Source Sans Pro"/>
                <a:cs typeface="Source Sans Pro"/>
              </a:rPr>
              <a:t>approaches</a:t>
            </a:r>
            <a:r>
              <a:rPr sz="1100" spc="70" dirty="0">
                <a:solidFill>
                  <a:srgbClr val="231F20"/>
                </a:solidFill>
                <a:latin typeface="Source Sans Pro"/>
                <a:cs typeface="Source Sans Pro"/>
              </a:rPr>
              <a:t> </a:t>
            </a:r>
            <a:r>
              <a:rPr sz="1100" dirty="0">
                <a:solidFill>
                  <a:srgbClr val="231F20"/>
                </a:solidFill>
                <a:latin typeface="Source Sans Pro"/>
                <a:cs typeface="Source Sans Pro"/>
              </a:rPr>
              <a:t>to</a:t>
            </a:r>
            <a:r>
              <a:rPr sz="1100" spc="75" dirty="0">
                <a:solidFill>
                  <a:srgbClr val="231F20"/>
                </a:solidFill>
                <a:latin typeface="Source Sans Pro"/>
                <a:cs typeface="Source Sans Pro"/>
              </a:rPr>
              <a:t> </a:t>
            </a:r>
            <a:r>
              <a:rPr sz="1100" dirty="0">
                <a:solidFill>
                  <a:srgbClr val="231F20"/>
                </a:solidFill>
                <a:latin typeface="Source Sans Pro"/>
                <a:cs typeface="Source Sans Pro"/>
              </a:rPr>
              <a:t>a</a:t>
            </a:r>
            <a:r>
              <a:rPr sz="1100" spc="70" dirty="0">
                <a:solidFill>
                  <a:srgbClr val="231F20"/>
                </a:solidFill>
                <a:latin typeface="Source Sans Pro"/>
                <a:cs typeface="Source Sans Pro"/>
              </a:rPr>
              <a:t> </a:t>
            </a:r>
            <a:r>
              <a:rPr sz="1100" dirty="0">
                <a:solidFill>
                  <a:srgbClr val="231F20"/>
                </a:solidFill>
                <a:latin typeface="Source Sans Pro"/>
                <a:cs typeface="Source Sans Pro"/>
              </a:rPr>
              <a:t>new</a:t>
            </a:r>
            <a:r>
              <a:rPr sz="1100" spc="75" dirty="0">
                <a:solidFill>
                  <a:srgbClr val="231F20"/>
                </a:solidFill>
                <a:latin typeface="Source Sans Pro"/>
                <a:cs typeface="Source Sans Pro"/>
              </a:rPr>
              <a:t> </a:t>
            </a:r>
            <a:r>
              <a:rPr sz="1100" dirty="0">
                <a:solidFill>
                  <a:srgbClr val="231F20"/>
                </a:solidFill>
                <a:latin typeface="Source Sans Pro"/>
                <a:cs typeface="Source Sans Pro"/>
              </a:rPr>
              <a:t>norm</a:t>
            </a:r>
            <a:r>
              <a:rPr sz="1100" spc="70" dirty="0">
                <a:solidFill>
                  <a:srgbClr val="231F20"/>
                </a:solidFill>
                <a:latin typeface="Source Sans Pro"/>
                <a:cs typeface="Source Sans Pro"/>
              </a:rPr>
              <a:t> </a:t>
            </a:r>
            <a:r>
              <a:rPr sz="1100" dirty="0">
                <a:solidFill>
                  <a:srgbClr val="231F20"/>
                </a:solidFill>
                <a:latin typeface="Source Sans Pro"/>
                <a:cs typeface="Source Sans Pro"/>
              </a:rPr>
              <a:t>where</a:t>
            </a:r>
            <a:r>
              <a:rPr sz="1100" spc="75" dirty="0">
                <a:solidFill>
                  <a:srgbClr val="231F20"/>
                </a:solidFill>
                <a:latin typeface="Source Sans Pro"/>
                <a:cs typeface="Source Sans Pro"/>
              </a:rPr>
              <a:t> </a:t>
            </a:r>
            <a:r>
              <a:rPr sz="1100" dirty="0">
                <a:solidFill>
                  <a:srgbClr val="231F20"/>
                </a:solidFill>
                <a:latin typeface="Source Sans Pro"/>
                <a:cs typeface="Source Sans Pro"/>
              </a:rPr>
              <a:t>participants</a:t>
            </a:r>
            <a:r>
              <a:rPr sz="1100" spc="70" dirty="0">
                <a:solidFill>
                  <a:srgbClr val="231F20"/>
                </a:solidFill>
                <a:latin typeface="Source Sans Pro"/>
                <a:cs typeface="Source Sans Pro"/>
              </a:rPr>
              <a:t> </a:t>
            </a:r>
            <a:r>
              <a:rPr sz="1100" dirty="0">
                <a:solidFill>
                  <a:srgbClr val="231F20"/>
                </a:solidFill>
                <a:latin typeface="Source Sans Pro"/>
                <a:cs typeface="Source Sans Pro"/>
              </a:rPr>
              <a:t>align</a:t>
            </a:r>
            <a:r>
              <a:rPr sz="1100" spc="75" dirty="0">
                <a:solidFill>
                  <a:srgbClr val="231F20"/>
                </a:solidFill>
                <a:latin typeface="Source Sans Pro"/>
                <a:cs typeface="Source Sans Pro"/>
              </a:rPr>
              <a:t> </a:t>
            </a:r>
            <a:r>
              <a:rPr sz="1100" spc="-20" dirty="0">
                <a:solidFill>
                  <a:srgbClr val="231F20"/>
                </a:solidFill>
                <a:latin typeface="Source Sans Pro"/>
                <a:cs typeface="Source Sans Pro"/>
              </a:rPr>
              <a:t>local</a:t>
            </a:r>
            <a:r>
              <a:rPr sz="1100" dirty="0">
                <a:solidFill>
                  <a:srgbClr val="231F20"/>
                </a:solidFill>
                <a:latin typeface="Source Sans Pro"/>
                <a:cs typeface="Source Sans Pro"/>
              </a:rPr>
              <a:t> community</a:t>
            </a:r>
            <a:r>
              <a:rPr sz="1100" spc="70" dirty="0">
                <a:solidFill>
                  <a:srgbClr val="231F20"/>
                </a:solidFill>
                <a:latin typeface="Source Sans Pro"/>
                <a:cs typeface="Source Sans Pro"/>
              </a:rPr>
              <a:t> </a:t>
            </a:r>
            <a:r>
              <a:rPr sz="1100" dirty="0">
                <a:solidFill>
                  <a:srgbClr val="231F20"/>
                </a:solidFill>
                <a:latin typeface="Source Sans Pro"/>
                <a:cs typeface="Source Sans Pro"/>
              </a:rPr>
              <a:t>interests,</a:t>
            </a:r>
            <a:r>
              <a:rPr sz="1100" spc="75" dirty="0">
                <a:solidFill>
                  <a:srgbClr val="231F20"/>
                </a:solidFill>
                <a:latin typeface="Source Sans Pro"/>
                <a:cs typeface="Source Sans Pro"/>
              </a:rPr>
              <a:t> </a:t>
            </a:r>
            <a:r>
              <a:rPr sz="1100" dirty="0">
                <a:solidFill>
                  <a:srgbClr val="231F20"/>
                </a:solidFill>
                <a:latin typeface="Source Sans Pro"/>
                <a:cs typeface="Source Sans Pro"/>
              </a:rPr>
              <a:t>incubate</a:t>
            </a:r>
            <a:r>
              <a:rPr sz="1100" spc="75" dirty="0">
                <a:solidFill>
                  <a:srgbClr val="231F20"/>
                </a:solidFill>
                <a:latin typeface="Source Sans Pro"/>
                <a:cs typeface="Source Sans Pro"/>
              </a:rPr>
              <a:t> </a:t>
            </a:r>
            <a:r>
              <a:rPr sz="1100" dirty="0">
                <a:solidFill>
                  <a:srgbClr val="231F20"/>
                </a:solidFill>
                <a:latin typeface="Source Sans Pro"/>
                <a:cs typeface="Source Sans Pro"/>
              </a:rPr>
              <a:t>fresh</a:t>
            </a:r>
            <a:r>
              <a:rPr sz="1100" spc="75" dirty="0">
                <a:solidFill>
                  <a:srgbClr val="231F20"/>
                </a:solidFill>
                <a:latin typeface="Source Sans Pro"/>
                <a:cs typeface="Source Sans Pro"/>
              </a:rPr>
              <a:t> </a:t>
            </a:r>
            <a:r>
              <a:rPr sz="1100" dirty="0">
                <a:solidFill>
                  <a:srgbClr val="231F20"/>
                </a:solidFill>
                <a:latin typeface="Source Sans Pro"/>
                <a:cs typeface="Source Sans Pro"/>
              </a:rPr>
              <a:t>ideas</a:t>
            </a:r>
            <a:r>
              <a:rPr sz="1100" spc="70" dirty="0">
                <a:solidFill>
                  <a:srgbClr val="231F20"/>
                </a:solidFill>
                <a:latin typeface="Source Sans Pro"/>
                <a:cs typeface="Source Sans Pro"/>
              </a:rPr>
              <a:t> </a:t>
            </a:r>
            <a:r>
              <a:rPr sz="1100" dirty="0">
                <a:solidFill>
                  <a:srgbClr val="231F20"/>
                </a:solidFill>
                <a:latin typeface="Source Sans Pro"/>
                <a:cs typeface="Source Sans Pro"/>
              </a:rPr>
              <a:t>and</a:t>
            </a:r>
            <a:r>
              <a:rPr sz="1100" spc="75" dirty="0">
                <a:solidFill>
                  <a:srgbClr val="231F20"/>
                </a:solidFill>
                <a:latin typeface="Source Sans Pro"/>
                <a:cs typeface="Source Sans Pro"/>
              </a:rPr>
              <a:t> </a:t>
            </a:r>
            <a:r>
              <a:rPr sz="1100" dirty="0">
                <a:solidFill>
                  <a:srgbClr val="231F20"/>
                </a:solidFill>
                <a:latin typeface="Source Sans Pro"/>
                <a:cs typeface="Source Sans Pro"/>
              </a:rPr>
              <a:t>expand</a:t>
            </a:r>
            <a:r>
              <a:rPr sz="1100" spc="75" dirty="0">
                <a:solidFill>
                  <a:srgbClr val="231F20"/>
                </a:solidFill>
                <a:latin typeface="Source Sans Pro"/>
                <a:cs typeface="Source Sans Pro"/>
              </a:rPr>
              <a:t> </a:t>
            </a:r>
            <a:r>
              <a:rPr sz="1100" spc="-10" dirty="0">
                <a:solidFill>
                  <a:srgbClr val="231F20"/>
                </a:solidFill>
                <a:latin typeface="Source Sans Pro"/>
                <a:cs typeface="Source Sans Pro"/>
              </a:rPr>
              <a:t>collective </a:t>
            </a:r>
            <a:r>
              <a:rPr sz="1100" dirty="0">
                <a:solidFill>
                  <a:srgbClr val="231F20"/>
                </a:solidFill>
                <a:latin typeface="Source Sans Pro"/>
                <a:cs typeface="Source Sans Pro"/>
              </a:rPr>
              <a:t>capacity.</a:t>
            </a:r>
            <a:r>
              <a:rPr sz="1100" spc="60" dirty="0">
                <a:solidFill>
                  <a:srgbClr val="231F20"/>
                </a:solidFill>
                <a:latin typeface="Source Sans Pro"/>
                <a:cs typeface="Source Sans Pro"/>
              </a:rPr>
              <a:t> </a:t>
            </a:r>
            <a:r>
              <a:rPr sz="1100" dirty="0">
                <a:solidFill>
                  <a:srgbClr val="231F20"/>
                </a:solidFill>
                <a:latin typeface="Source Sans Pro"/>
                <a:cs typeface="Source Sans Pro"/>
              </a:rPr>
              <a:t>Built</a:t>
            </a:r>
            <a:r>
              <a:rPr sz="1100" spc="60" dirty="0">
                <a:solidFill>
                  <a:srgbClr val="231F20"/>
                </a:solidFill>
                <a:latin typeface="Source Sans Pro"/>
                <a:cs typeface="Source Sans Pro"/>
              </a:rPr>
              <a:t> </a:t>
            </a:r>
            <a:r>
              <a:rPr sz="1100" dirty="0">
                <a:solidFill>
                  <a:srgbClr val="231F20"/>
                </a:solidFill>
                <a:latin typeface="Source Sans Pro"/>
                <a:cs typeface="Source Sans Pro"/>
              </a:rPr>
              <a:t>on</a:t>
            </a:r>
            <a:r>
              <a:rPr sz="1100" spc="60" dirty="0">
                <a:solidFill>
                  <a:srgbClr val="231F20"/>
                </a:solidFill>
                <a:latin typeface="Source Sans Pro"/>
                <a:cs typeface="Source Sans Pro"/>
              </a:rPr>
              <a:t> </a:t>
            </a:r>
            <a:r>
              <a:rPr sz="1100" dirty="0">
                <a:solidFill>
                  <a:srgbClr val="231F20"/>
                </a:solidFill>
                <a:latin typeface="Source Sans Pro"/>
                <a:cs typeface="Source Sans Pro"/>
              </a:rPr>
              <a:t>a</a:t>
            </a:r>
            <a:r>
              <a:rPr sz="1100" spc="65" dirty="0">
                <a:solidFill>
                  <a:srgbClr val="231F20"/>
                </a:solidFill>
                <a:latin typeface="Source Sans Pro"/>
                <a:cs typeface="Source Sans Pro"/>
              </a:rPr>
              <a:t> </a:t>
            </a:r>
            <a:r>
              <a:rPr sz="1100" dirty="0">
                <a:solidFill>
                  <a:srgbClr val="231F20"/>
                </a:solidFill>
                <a:latin typeface="Source Sans Pro"/>
                <a:cs typeface="Source Sans Pro"/>
              </a:rPr>
              <a:t>foundation</a:t>
            </a:r>
            <a:r>
              <a:rPr sz="1100" spc="60" dirty="0">
                <a:solidFill>
                  <a:srgbClr val="231F20"/>
                </a:solidFill>
                <a:latin typeface="Source Sans Pro"/>
                <a:cs typeface="Source Sans Pro"/>
              </a:rPr>
              <a:t> </a:t>
            </a:r>
            <a:r>
              <a:rPr sz="1100" dirty="0">
                <a:solidFill>
                  <a:srgbClr val="231F20"/>
                </a:solidFill>
                <a:latin typeface="Source Sans Pro"/>
                <a:cs typeface="Source Sans Pro"/>
              </a:rPr>
              <a:t>of</a:t>
            </a:r>
            <a:r>
              <a:rPr sz="1100" spc="60" dirty="0">
                <a:solidFill>
                  <a:srgbClr val="231F20"/>
                </a:solidFill>
                <a:latin typeface="Source Sans Pro"/>
                <a:cs typeface="Source Sans Pro"/>
              </a:rPr>
              <a:t> </a:t>
            </a:r>
            <a:r>
              <a:rPr sz="1100" dirty="0">
                <a:solidFill>
                  <a:srgbClr val="231F20"/>
                </a:solidFill>
                <a:latin typeface="Source Sans Pro"/>
                <a:cs typeface="Source Sans Pro"/>
              </a:rPr>
              <a:t>transparency</a:t>
            </a:r>
            <a:r>
              <a:rPr sz="1100" spc="60" dirty="0">
                <a:solidFill>
                  <a:srgbClr val="231F20"/>
                </a:solidFill>
                <a:latin typeface="Source Sans Pro"/>
                <a:cs typeface="Source Sans Pro"/>
              </a:rPr>
              <a:t> </a:t>
            </a:r>
            <a:r>
              <a:rPr sz="1100" dirty="0">
                <a:solidFill>
                  <a:srgbClr val="231F20"/>
                </a:solidFill>
                <a:latin typeface="Source Sans Pro"/>
                <a:cs typeface="Source Sans Pro"/>
              </a:rPr>
              <a:t>and</a:t>
            </a:r>
            <a:r>
              <a:rPr sz="1100" spc="65" dirty="0">
                <a:solidFill>
                  <a:srgbClr val="231F20"/>
                </a:solidFill>
                <a:latin typeface="Source Sans Pro"/>
                <a:cs typeface="Source Sans Pro"/>
              </a:rPr>
              <a:t> </a:t>
            </a:r>
            <a:r>
              <a:rPr sz="1100" dirty="0">
                <a:solidFill>
                  <a:srgbClr val="231F20"/>
                </a:solidFill>
                <a:latin typeface="Source Sans Pro"/>
                <a:cs typeface="Source Sans Pro"/>
              </a:rPr>
              <a:t>data</a:t>
            </a:r>
            <a:r>
              <a:rPr sz="1100" spc="60" dirty="0">
                <a:solidFill>
                  <a:srgbClr val="231F20"/>
                </a:solidFill>
                <a:latin typeface="Source Sans Pro"/>
                <a:cs typeface="Source Sans Pro"/>
              </a:rPr>
              <a:t> </a:t>
            </a:r>
            <a:r>
              <a:rPr sz="1100" spc="-10" dirty="0">
                <a:solidFill>
                  <a:srgbClr val="231F20"/>
                </a:solidFill>
                <a:latin typeface="Source Sans Pro"/>
                <a:cs typeface="Source Sans Pro"/>
              </a:rPr>
              <a:t>sharing, </a:t>
            </a:r>
            <a:r>
              <a:rPr sz="1100" dirty="0">
                <a:solidFill>
                  <a:srgbClr val="231F20"/>
                </a:solidFill>
                <a:latin typeface="Source Sans Pro"/>
                <a:cs typeface="Source Sans Pro"/>
              </a:rPr>
              <a:t>this</a:t>
            </a:r>
            <a:r>
              <a:rPr sz="1100" spc="65" dirty="0">
                <a:solidFill>
                  <a:srgbClr val="231F20"/>
                </a:solidFill>
                <a:latin typeface="Source Sans Pro"/>
                <a:cs typeface="Source Sans Pro"/>
              </a:rPr>
              <a:t> </a:t>
            </a:r>
            <a:r>
              <a:rPr sz="1100" dirty="0">
                <a:solidFill>
                  <a:srgbClr val="231F20"/>
                </a:solidFill>
                <a:latin typeface="Source Sans Pro"/>
                <a:cs typeface="Source Sans Pro"/>
              </a:rPr>
              <a:t>alignment</a:t>
            </a:r>
            <a:r>
              <a:rPr sz="1100" spc="65" dirty="0">
                <a:solidFill>
                  <a:srgbClr val="231F20"/>
                </a:solidFill>
                <a:latin typeface="Source Sans Pro"/>
                <a:cs typeface="Source Sans Pro"/>
              </a:rPr>
              <a:t> </a:t>
            </a:r>
            <a:r>
              <a:rPr sz="1100" dirty="0">
                <a:solidFill>
                  <a:srgbClr val="231F20"/>
                </a:solidFill>
                <a:latin typeface="Source Sans Pro"/>
                <a:cs typeface="Source Sans Pro"/>
              </a:rPr>
              <a:t>results</a:t>
            </a:r>
            <a:r>
              <a:rPr sz="1100" spc="65" dirty="0">
                <a:solidFill>
                  <a:srgbClr val="231F20"/>
                </a:solidFill>
                <a:latin typeface="Source Sans Pro"/>
                <a:cs typeface="Source Sans Pro"/>
              </a:rPr>
              <a:t> </a:t>
            </a:r>
            <a:r>
              <a:rPr sz="1100" dirty="0">
                <a:solidFill>
                  <a:srgbClr val="231F20"/>
                </a:solidFill>
                <a:latin typeface="Source Sans Pro"/>
                <a:cs typeface="Source Sans Pro"/>
              </a:rPr>
              <a:t>in</a:t>
            </a:r>
            <a:r>
              <a:rPr sz="1100" spc="70" dirty="0">
                <a:solidFill>
                  <a:srgbClr val="231F20"/>
                </a:solidFill>
                <a:latin typeface="Source Sans Pro"/>
                <a:cs typeface="Source Sans Pro"/>
              </a:rPr>
              <a:t> </a:t>
            </a:r>
            <a:r>
              <a:rPr sz="1100" dirty="0">
                <a:solidFill>
                  <a:srgbClr val="231F20"/>
                </a:solidFill>
                <a:latin typeface="Source Sans Pro"/>
                <a:cs typeface="Source Sans Pro"/>
              </a:rPr>
              <a:t>greater</a:t>
            </a:r>
            <a:r>
              <a:rPr sz="1100" spc="65" dirty="0">
                <a:solidFill>
                  <a:srgbClr val="231F20"/>
                </a:solidFill>
                <a:latin typeface="Source Sans Pro"/>
                <a:cs typeface="Source Sans Pro"/>
              </a:rPr>
              <a:t> </a:t>
            </a:r>
            <a:r>
              <a:rPr sz="1100" dirty="0">
                <a:solidFill>
                  <a:srgbClr val="231F20"/>
                </a:solidFill>
                <a:latin typeface="Source Sans Pro"/>
                <a:cs typeface="Source Sans Pro"/>
              </a:rPr>
              <a:t>impact</a:t>
            </a:r>
            <a:r>
              <a:rPr sz="1100" spc="65" dirty="0">
                <a:solidFill>
                  <a:srgbClr val="231F20"/>
                </a:solidFill>
                <a:latin typeface="Source Sans Pro"/>
                <a:cs typeface="Source Sans Pro"/>
              </a:rPr>
              <a:t> </a:t>
            </a:r>
            <a:r>
              <a:rPr sz="1100" dirty="0">
                <a:solidFill>
                  <a:srgbClr val="231F20"/>
                </a:solidFill>
                <a:latin typeface="Source Sans Pro"/>
                <a:cs typeface="Source Sans Pro"/>
              </a:rPr>
              <a:t>than</a:t>
            </a:r>
            <a:r>
              <a:rPr sz="1100" spc="65" dirty="0">
                <a:solidFill>
                  <a:srgbClr val="231F20"/>
                </a:solidFill>
                <a:latin typeface="Source Sans Pro"/>
                <a:cs typeface="Source Sans Pro"/>
              </a:rPr>
              <a:t> </a:t>
            </a:r>
            <a:r>
              <a:rPr sz="1100" dirty="0">
                <a:solidFill>
                  <a:srgbClr val="231F20"/>
                </a:solidFill>
                <a:latin typeface="Source Sans Pro"/>
                <a:cs typeface="Source Sans Pro"/>
              </a:rPr>
              <a:t>any</a:t>
            </a:r>
            <a:r>
              <a:rPr sz="1100" spc="70" dirty="0">
                <a:solidFill>
                  <a:srgbClr val="231F20"/>
                </a:solidFill>
                <a:latin typeface="Source Sans Pro"/>
                <a:cs typeface="Source Sans Pro"/>
              </a:rPr>
              <a:t> </a:t>
            </a:r>
            <a:r>
              <a:rPr sz="1100" dirty="0">
                <a:solidFill>
                  <a:srgbClr val="231F20"/>
                </a:solidFill>
                <a:latin typeface="Source Sans Pro"/>
                <a:cs typeface="Source Sans Pro"/>
              </a:rPr>
              <a:t>one</a:t>
            </a:r>
            <a:r>
              <a:rPr sz="1100" spc="65" dirty="0">
                <a:solidFill>
                  <a:srgbClr val="231F20"/>
                </a:solidFill>
                <a:latin typeface="Source Sans Pro"/>
                <a:cs typeface="Source Sans Pro"/>
              </a:rPr>
              <a:t> </a:t>
            </a:r>
            <a:r>
              <a:rPr sz="1100" dirty="0">
                <a:solidFill>
                  <a:srgbClr val="231F20"/>
                </a:solidFill>
                <a:latin typeface="Source Sans Pro"/>
                <a:cs typeface="Source Sans Pro"/>
              </a:rPr>
              <a:t>entity</a:t>
            </a:r>
            <a:r>
              <a:rPr sz="1100" spc="65" dirty="0">
                <a:solidFill>
                  <a:srgbClr val="231F20"/>
                </a:solidFill>
                <a:latin typeface="Source Sans Pro"/>
                <a:cs typeface="Source Sans Pro"/>
              </a:rPr>
              <a:t> </a:t>
            </a:r>
            <a:r>
              <a:rPr sz="1100" spc="-10" dirty="0">
                <a:solidFill>
                  <a:srgbClr val="231F20"/>
                </a:solidFill>
                <a:latin typeface="Source Sans Pro"/>
                <a:cs typeface="Source Sans Pro"/>
              </a:rPr>
              <a:t>could </a:t>
            </a:r>
            <a:r>
              <a:rPr sz="1100" dirty="0">
                <a:solidFill>
                  <a:srgbClr val="231F20"/>
                </a:solidFill>
                <a:latin typeface="Source Sans Pro"/>
                <a:cs typeface="Source Sans Pro"/>
              </a:rPr>
              <a:t>achieve</a:t>
            </a:r>
            <a:r>
              <a:rPr sz="1100" spc="80" dirty="0">
                <a:solidFill>
                  <a:srgbClr val="231F20"/>
                </a:solidFill>
                <a:latin typeface="Source Sans Pro"/>
                <a:cs typeface="Source Sans Pro"/>
              </a:rPr>
              <a:t> </a:t>
            </a:r>
            <a:r>
              <a:rPr sz="1100" dirty="0">
                <a:solidFill>
                  <a:srgbClr val="231F20"/>
                </a:solidFill>
                <a:latin typeface="Source Sans Pro"/>
                <a:cs typeface="Source Sans Pro"/>
              </a:rPr>
              <a:t>alone.</a:t>
            </a:r>
            <a:r>
              <a:rPr sz="1100" spc="85" dirty="0">
                <a:solidFill>
                  <a:srgbClr val="231F20"/>
                </a:solidFill>
                <a:latin typeface="Source Sans Pro"/>
                <a:cs typeface="Source Sans Pro"/>
              </a:rPr>
              <a:t> </a:t>
            </a:r>
            <a:r>
              <a:rPr sz="1100" dirty="0">
                <a:solidFill>
                  <a:srgbClr val="231F20"/>
                </a:solidFill>
                <a:latin typeface="Source Sans Pro"/>
                <a:cs typeface="Source Sans Pro"/>
              </a:rPr>
              <a:t>By</a:t>
            </a:r>
            <a:r>
              <a:rPr sz="1100" spc="80" dirty="0">
                <a:solidFill>
                  <a:srgbClr val="231F20"/>
                </a:solidFill>
                <a:latin typeface="Source Sans Pro"/>
                <a:cs typeface="Source Sans Pro"/>
              </a:rPr>
              <a:t> </a:t>
            </a:r>
            <a:r>
              <a:rPr sz="1100" dirty="0">
                <a:solidFill>
                  <a:srgbClr val="231F20"/>
                </a:solidFill>
                <a:latin typeface="Source Sans Pro"/>
                <a:cs typeface="Source Sans Pro"/>
              </a:rPr>
              <a:t>ensuring</a:t>
            </a:r>
            <a:r>
              <a:rPr sz="1100" spc="85" dirty="0">
                <a:solidFill>
                  <a:srgbClr val="231F20"/>
                </a:solidFill>
                <a:latin typeface="Source Sans Pro"/>
                <a:cs typeface="Source Sans Pro"/>
              </a:rPr>
              <a:t> </a:t>
            </a:r>
            <a:r>
              <a:rPr sz="1100" dirty="0">
                <a:solidFill>
                  <a:srgbClr val="231F20"/>
                </a:solidFill>
                <a:latin typeface="Source Sans Pro"/>
                <a:cs typeface="Source Sans Pro"/>
              </a:rPr>
              <a:t>both</a:t>
            </a:r>
            <a:r>
              <a:rPr sz="1100" spc="85" dirty="0">
                <a:solidFill>
                  <a:srgbClr val="231F20"/>
                </a:solidFill>
                <a:latin typeface="Source Sans Pro"/>
                <a:cs typeface="Source Sans Pro"/>
              </a:rPr>
              <a:t> </a:t>
            </a:r>
            <a:r>
              <a:rPr sz="1100" dirty="0">
                <a:solidFill>
                  <a:srgbClr val="231F20"/>
                </a:solidFill>
                <a:latin typeface="Source Sans Pro"/>
                <a:cs typeface="Source Sans Pro"/>
              </a:rPr>
              <a:t>transparency</a:t>
            </a:r>
            <a:r>
              <a:rPr sz="1100" spc="80" dirty="0">
                <a:solidFill>
                  <a:srgbClr val="231F20"/>
                </a:solidFill>
                <a:latin typeface="Source Sans Pro"/>
                <a:cs typeface="Source Sans Pro"/>
              </a:rPr>
              <a:t> </a:t>
            </a:r>
            <a:r>
              <a:rPr sz="1100" dirty="0">
                <a:solidFill>
                  <a:srgbClr val="231F20"/>
                </a:solidFill>
                <a:latin typeface="Source Sans Pro"/>
                <a:cs typeface="Source Sans Pro"/>
              </a:rPr>
              <a:t>and</a:t>
            </a:r>
            <a:r>
              <a:rPr sz="1100" spc="85" dirty="0">
                <a:solidFill>
                  <a:srgbClr val="231F20"/>
                </a:solidFill>
                <a:latin typeface="Source Sans Pro"/>
                <a:cs typeface="Source Sans Pro"/>
              </a:rPr>
              <a:t> </a:t>
            </a:r>
            <a:r>
              <a:rPr sz="1100" spc="-10" dirty="0">
                <a:solidFill>
                  <a:srgbClr val="231F20"/>
                </a:solidFill>
                <a:latin typeface="Source Sans Pro"/>
                <a:cs typeface="Source Sans Pro"/>
              </a:rPr>
              <a:t>accountability, </a:t>
            </a:r>
            <a:r>
              <a:rPr sz="1100" dirty="0">
                <a:solidFill>
                  <a:srgbClr val="231F20"/>
                </a:solidFill>
                <a:latin typeface="Source Sans Pro"/>
                <a:cs typeface="Source Sans Pro"/>
              </a:rPr>
              <a:t>trust</a:t>
            </a:r>
            <a:r>
              <a:rPr sz="1100" spc="65" dirty="0">
                <a:solidFill>
                  <a:srgbClr val="231F20"/>
                </a:solidFill>
                <a:latin typeface="Source Sans Pro"/>
                <a:cs typeface="Source Sans Pro"/>
              </a:rPr>
              <a:t> </a:t>
            </a:r>
            <a:r>
              <a:rPr sz="1100" dirty="0">
                <a:solidFill>
                  <a:srgbClr val="231F20"/>
                </a:solidFill>
                <a:latin typeface="Source Sans Pro"/>
                <a:cs typeface="Source Sans Pro"/>
              </a:rPr>
              <a:t>is</a:t>
            </a:r>
            <a:r>
              <a:rPr sz="1100" spc="65" dirty="0">
                <a:solidFill>
                  <a:srgbClr val="231F20"/>
                </a:solidFill>
                <a:latin typeface="Source Sans Pro"/>
                <a:cs typeface="Source Sans Pro"/>
              </a:rPr>
              <a:t> </a:t>
            </a:r>
            <a:r>
              <a:rPr sz="1100" dirty="0">
                <a:solidFill>
                  <a:srgbClr val="231F20"/>
                </a:solidFill>
                <a:latin typeface="Source Sans Pro"/>
                <a:cs typeface="Source Sans Pro"/>
              </a:rPr>
              <a:t>built</a:t>
            </a:r>
            <a:r>
              <a:rPr sz="1100" spc="65" dirty="0">
                <a:solidFill>
                  <a:srgbClr val="231F20"/>
                </a:solidFill>
                <a:latin typeface="Source Sans Pro"/>
                <a:cs typeface="Source Sans Pro"/>
              </a:rPr>
              <a:t> </a:t>
            </a:r>
            <a:r>
              <a:rPr sz="1100" dirty="0">
                <a:solidFill>
                  <a:srgbClr val="231F20"/>
                </a:solidFill>
                <a:latin typeface="Source Sans Pro"/>
                <a:cs typeface="Source Sans Pro"/>
              </a:rPr>
              <a:t>among</a:t>
            </a:r>
            <a:r>
              <a:rPr sz="1100" spc="70" dirty="0">
                <a:solidFill>
                  <a:srgbClr val="231F20"/>
                </a:solidFill>
                <a:latin typeface="Source Sans Pro"/>
                <a:cs typeface="Source Sans Pro"/>
              </a:rPr>
              <a:t> </a:t>
            </a:r>
            <a:r>
              <a:rPr sz="1100" dirty="0">
                <a:solidFill>
                  <a:srgbClr val="231F20"/>
                </a:solidFill>
                <a:latin typeface="Source Sans Pro"/>
                <a:cs typeface="Source Sans Pro"/>
              </a:rPr>
              <a:t>ACH</a:t>
            </a:r>
            <a:r>
              <a:rPr sz="1100" spc="65" dirty="0">
                <a:solidFill>
                  <a:srgbClr val="231F20"/>
                </a:solidFill>
                <a:latin typeface="Source Sans Pro"/>
                <a:cs typeface="Source Sans Pro"/>
              </a:rPr>
              <a:t> </a:t>
            </a:r>
            <a:r>
              <a:rPr sz="1100" dirty="0">
                <a:solidFill>
                  <a:srgbClr val="231F20"/>
                </a:solidFill>
                <a:latin typeface="Source Sans Pro"/>
                <a:cs typeface="Source Sans Pro"/>
              </a:rPr>
              <a:t>members</a:t>
            </a:r>
            <a:r>
              <a:rPr sz="1100" spc="65" dirty="0">
                <a:solidFill>
                  <a:srgbClr val="231F20"/>
                </a:solidFill>
                <a:latin typeface="Source Sans Pro"/>
                <a:cs typeface="Source Sans Pro"/>
              </a:rPr>
              <a:t> </a:t>
            </a:r>
            <a:r>
              <a:rPr sz="1100" dirty="0">
                <a:solidFill>
                  <a:srgbClr val="231F20"/>
                </a:solidFill>
                <a:latin typeface="Source Sans Pro"/>
                <a:cs typeface="Source Sans Pro"/>
              </a:rPr>
              <a:t>and</a:t>
            </a:r>
            <a:r>
              <a:rPr sz="1100" spc="65" dirty="0">
                <a:solidFill>
                  <a:srgbClr val="231F20"/>
                </a:solidFill>
                <a:latin typeface="Source Sans Pro"/>
                <a:cs typeface="Source Sans Pro"/>
              </a:rPr>
              <a:t> </a:t>
            </a:r>
            <a:r>
              <a:rPr sz="1100" dirty="0">
                <a:solidFill>
                  <a:srgbClr val="231F20"/>
                </a:solidFill>
                <a:latin typeface="Source Sans Pro"/>
                <a:cs typeface="Source Sans Pro"/>
              </a:rPr>
              <a:t>the</a:t>
            </a:r>
            <a:r>
              <a:rPr sz="1100" spc="70" dirty="0">
                <a:solidFill>
                  <a:srgbClr val="231F20"/>
                </a:solidFill>
                <a:latin typeface="Source Sans Pro"/>
                <a:cs typeface="Source Sans Pro"/>
              </a:rPr>
              <a:t> </a:t>
            </a:r>
            <a:r>
              <a:rPr sz="1100" spc="-10" dirty="0">
                <a:solidFill>
                  <a:srgbClr val="231F20"/>
                </a:solidFill>
                <a:latin typeface="Source Sans Pro"/>
                <a:cs typeface="Source Sans Pro"/>
              </a:rPr>
              <a:t>community.</a:t>
            </a:r>
            <a:endParaRPr sz="1100" dirty="0">
              <a:latin typeface="Source Sans Pro"/>
              <a:cs typeface="Source Sans Pro"/>
            </a:endParaRPr>
          </a:p>
        </p:txBody>
      </p:sp>
      <p:sp>
        <p:nvSpPr>
          <p:cNvPr id="12" name="object 15">
            <a:extLst>
              <a:ext uri="{FF2B5EF4-FFF2-40B4-BE49-F238E27FC236}">
                <a16:creationId xmlns:a16="http://schemas.microsoft.com/office/drawing/2014/main" id="{73373338-7A08-B961-EF8A-5202CFA4FD8D}"/>
              </a:ext>
            </a:extLst>
          </p:cNvPr>
          <p:cNvSpPr txBox="1"/>
          <p:nvPr/>
        </p:nvSpPr>
        <p:spPr>
          <a:xfrm>
            <a:off x="5117138" y="5036805"/>
            <a:ext cx="3026096" cy="231923"/>
          </a:xfrm>
          <a:prstGeom prst="rect">
            <a:avLst/>
          </a:prstGeom>
        </p:spPr>
        <p:txBody>
          <a:bodyPr vert="horz" wrap="square" lIns="0" tIns="12065" rIns="0" bIns="0" rtlCol="0">
            <a:spAutoFit/>
          </a:bodyPr>
          <a:lstStyle/>
          <a:p>
            <a:pPr marL="12700" marR="5080">
              <a:lnSpc>
                <a:spcPct val="101699"/>
              </a:lnSpc>
              <a:spcBef>
                <a:spcPts val="95"/>
              </a:spcBef>
            </a:pPr>
            <a:r>
              <a:rPr sz="1400" b="1" spc="50" dirty="0">
                <a:solidFill>
                  <a:srgbClr val="69757D"/>
                </a:solidFill>
                <a:latin typeface="Source Sans Pro Black"/>
                <a:cs typeface="Source Sans Pro Black"/>
              </a:rPr>
              <a:t>ALIGN</a:t>
            </a:r>
            <a:r>
              <a:rPr sz="1400" b="1" spc="120" dirty="0">
                <a:solidFill>
                  <a:srgbClr val="69757D"/>
                </a:solidFill>
                <a:latin typeface="Source Sans Pro Black"/>
                <a:cs typeface="Source Sans Pro Black"/>
              </a:rPr>
              <a:t> </a:t>
            </a:r>
            <a:r>
              <a:rPr sz="1400" b="1" spc="40" dirty="0">
                <a:solidFill>
                  <a:srgbClr val="69757D"/>
                </a:solidFill>
                <a:latin typeface="Source Sans Pro Black"/>
                <a:cs typeface="Source Sans Pro Black"/>
              </a:rPr>
              <a:t>SYSTEMS </a:t>
            </a:r>
            <a:r>
              <a:rPr sz="1400" b="1" dirty="0">
                <a:solidFill>
                  <a:srgbClr val="69757D"/>
                </a:solidFill>
                <a:latin typeface="Source Sans Pro Black"/>
                <a:cs typeface="Source Sans Pro Black"/>
              </a:rPr>
              <a:t>AND</a:t>
            </a:r>
            <a:r>
              <a:rPr sz="1400" b="1" spc="250" dirty="0">
                <a:solidFill>
                  <a:srgbClr val="69757D"/>
                </a:solidFill>
                <a:latin typeface="Source Sans Pro Black"/>
                <a:cs typeface="Source Sans Pro Black"/>
              </a:rPr>
              <a:t> </a:t>
            </a:r>
            <a:r>
              <a:rPr sz="1400" b="1" spc="50" dirty="0">
                <a:solidFill>
                  <a:srgbClr val="69757D"/>
                </a:solidFill>
                <a:latin typeface="Source Sans Pro Black"/>
                <a:cs typeface="Source Sans Pro Black"/>
              </a:rPr>
              <a:t>PRIORITIES</a:t>
            </a:r>
            <a:endParaRPr sz="1400" dirty="0">
              <a:latin typeface="Source Sans Pro Black"/>
              <a:cs typeface="Source Sans Pro Black"/>
            </a:endParaRPr>
          </a:p>
        </p:txBody>
      </p:sp>
      <p:sp>
        <p:nvSpPr>
          <p:cNvPr id="13" name="object 16">
            <a:extLst>
              <a:ext uri="{FF2B5EF4-FFF2-40B4-BE49-F238E27FC236}">
                <a16:creationId xmlns:a16="http://schemas.microsoft.com/office/drawing/2014/main" id="{B0BD7667-73BA-1CD2-D532-A37053A0D50F}"/>
              </a:ext>
            </a:extLst>
          </p:cNvPr>
          <p:cNvSpPr/>
          <p:nvPr/>
        </p:nvSpPr>
        <p:spPr>
          <a:xfrm>
            <a:off x="5125989" y="1423262"/>
            <a:ext cx="402590" cy="402590"/>
          </a:xfrm>
          <a:custGeom>
            <a:avLst/>
            <a:gdLst/>
            <a:ahLst/>
            <a:cxnLst/>
            <a:rect l="l" t="t" r="r" b="b"/>
            <a:pathLst>
              <a:path w="402589" h="402589">
                <a:moveTo>
                  <a:pt x="201002" y="0"/>
                </a:moveTo>
                <a:lnTo>
                  <a:pt x="154914" y="5308"/>
                </a:lnTo>
                <a:lnTo>
                  <a:pt x="112606" y="20430"/>
                </a:lnTo>
                <a:lnTo>
                  <a:pt x="75285" y="44158"/>
                </a:lnTo>
                <a:lnTo>
                  <a:pt x="44158" y="75285"/>
                </a:lnTo>
                <a:lnTo>
                  <a:pt x="20430" y="112606"/>
                </a:lnTo>
                <a:lnTo>
                  <a:pt x="5308" y="154914"/>
                </a:lnTo>
                <a:lnTo>
                  <a:pt x="0" y="201002"/>
                </a:lnTo>
                <a:lnTo>
                  <a:pt x="5308" y="247090"/>
                </a:lnTo>
                <a:lnTo>
                  <a:pt x="20430" y="289398"/>
                </a:lnTo>
                <a:lnTo>
                  <a:pt x="44158" y="326719"/>
                </a:lnTo>
                <a:lnTo>
                  <a:pt x="75285" y="357847"/>
                </a:lnTo>
                <a:lnTo>
                  <a:pt x="112606" y="381575"/>
                </a:lnTo>
                <a:lnTo>
                  <a:pt x="154914" y="396697"/>
                </a:lnTo>
                <a:lnTo>
                  <a:pt x="201002" y="402005"/>
                </a:lnTo>
                <a:lnTo>
                  <a:pt x="247090" y="396697"/>
                </a:lnTo>
                <a:lnTo>
                  <a:pt x="289398" y="381575"/>
                </a:lnTo>
                <a:lnTo>
                  <a:pt x="326719" y="357847"/>
                </a:lnTo>
                <a:lnTo>
                  <a:pt x="357847" y="326719"/>
                </a:lnTo>
                <a:lnTo>
                  <a:pt x="381575" y="289398"/>
                </a:lnTo>
                <a:lnTo>
                  <a:pt x="396697" y="247090"/>
                </a:lnTo>
                <a:lnTo>
                  <a:pt x="402005" y="201002"/>
                </a:lnTo>
                <a:lnTo>
                  <a:pt x="396697" y="154914"/>
                </a:lnTo>
                <a:lnTo>
                  <a:pt x="381575" y="112606"/>
                </a:lnTo>
                <a:lnTo>
                  <a:pt x="357847" y="75285"/>
                </a:lnTo>
                <a:lnTo>
                  <a:pt x="326719" y="44158"/>
                </a:lnTo>
                <a:lnTo>
                  <a:pt x="289398" y="20430"/>
                </a:lnTo>
                <a:lnTo>
                  <a:pt x="247090" y="5308"/>
                </a:lnTo>
                <a:lnTo>
                  <a:pt x="201002" y="0"/>
                </a:lnTo>
                <a:close/>
              </a:path>
            </a:pathLst>
          </a:custGeom>
          <a:solidFill>
            <a:srgbClr val="2CA9E1"/>
          </a:solidFill>
        </p:spPr>
        <p:txBody>
          <a:bodyPr wrap="square" lIns="0" tIns="0" rIns="0" bIns="0" rtlCol="0"/>
          <a:lstStyle/>
          <a:p>
            <a:endParaRPr/>
          </a:p>
        </p:txBody>
      </p:sp>
      <p:sp>
        <p:nvSpPr>
          <p:cNvPr id="14" name="object 17">
            <a:extLst>
              <a:ext uri="{FF2B5EF4-FFF2-40B4-BE49-F238E27FC236}">
                <a16:creationId xmlns:a16="http://schemas.microsoft.com/office/drawing/2014/main" id="{4EEBED2D-5835-3C19-3F49-9463361490D6}"/>
              </a:ext>
            </a:extLst>
          </p:cNvPr>
          <p:cNvSpPr txBox="1"/>
          <p:nvPr/>
        </p:nvSpPr>
        <p:spPr>
          <a:xfrm>
            <a:off x="5249750" y="1464285"/>
            <a:ext cx="141605" cy="283845"/>
          </a:xfrm>
          <a:prstGeom prst="rect">
            <a:avLst/>
          </a:prstGeom>
        </p:spPr>
        <p:txBody>
          <a:bodyPr vert="horz" wrap="square" lIns="0" tIns="12065" rIns="0" bIns="0" rtlCol="0">
            <a:spAutoFit/>
          </a:bodyPr>
          <a:lstStyle/>
          <a:p>
            <a:pPr marL="12700">
              <a:lnSpc>
                <a:spcPct val="100000"/>
              </a:lnSpc>
              <a:spcBef>
                <a:spcPts val="95"/>
              </a:spcBef>
            </a:pPr>
            <a:r>
              <a:rPr sz="1700" b="1" spc="-5" dirty="0">
                <a:solidFill>
                  <a:srgbClr val="FFFFFF"/>
                </a:solidFill>
                <a:latin typeface="Source Sans Pro Black"/>
                <a:cs typeface="Source Sans Pro Black"/>
              </a:rPr>
              <a:t>1</a:t>
            </a:r>
            <a:endParaRPr sz="1700">
              <a:latin typeface="Source Sans Pro Black"/>
              <a:cs typeface="Source Sans Pro Black"/>
            </a:endParaRPr>
          </a:p>
        </p:txBody>
      </p:sp>
      <p:sp>
        <p:nvSpPr>
          <p:cNvPr id="15" name="object 18">
            <a:extLst>
              <a:ext uri="{FF2B5EF4-FFF2-40B4-BE49-F238E27FC236}">
                <a16:creationId xmlns:a16="http://schemas.microsoft.com/office/drawing/2014/main" id="{49B09F80-C04F-45D0-DAEF-3B0599DAB7BD}"/>
              </a:ext>
            </a:extLst>
          </p:cNvPr>
          <p:cNvSpPr/>
          <p:nvPr/>
        </p:nvSpPr>
        <p:spPr>
          <a:xfrm>
            <a:off x="794926" y="3481814"/>
            <a:ext cx="473075" cy="473075"/>
          </a:xfrm>
          <a:custGeom>
            <a:avLst/>
            <a:gdLst/>
            <a:ahLst/>
            <a:cxnLst/>
            <a:rect l="l" t="t" r="r" b="b"/>
            <a:pathLst>
              <a:path w="473075" h="473075">
                <a:moveTo>
                  <a:pt x="236474" y="0"/>
                </a:moveTo>
                <a:lnTo>
                  <a:pt x="188818" y="4804"/>
                </a:lnTo>
                <a:lnTo>
                  <a:pt x="144430" y="18584"/>
                </a:lnTo>
                <a:lnTo>
                  <a:pt x="104262" y="40387"/>
                </a:lnTo>
                <a:lnTo>
                  <a:pt x="69264" y="69264"/>
                </a:lnTo>
                <a:lnTo>
                  <a:pt x="40387" y="104262"/>
                </a:lnTo>
                <a:lnTo>
                  <a:pt x="18584" y="144430"/>
                </a:lnTo>
                <a:lnTo>
                  <a:pt x="4804" y="188818"/>
                </a:lnTo>
                <a:lnTo>
                  <a:pt x="0" y="236474"/>
                </a:lnTo>
                <a:lnTo>
                  <a:pt x="4804" y="284133"/>
                </a:lnTo>
                <a:lnTo>
                  <a:pt x="18584" y="328522"/>
                </a:lnTo>
                <a:lnTo>
                  <a:pt x="40387" y="368691"/>
                </a:lnTo>
                <a:lnTo>
                  <a:pt x="69264" y="403688"/>
                </a:lnTo>
                <a:lnTo>
                  <a:pt x="104262" y="432563"/>
                </a:lnTo>
                <a:lnTo>
                  <a:pt x="144430" y="454365"/>
                </a:lnTo>
                <a:lnTo>
                  <a:pt x="188818" y="468143"/>
                </a:lnTo>
                <a:lnTo>
                  <a:pt x="236474" y="472948"/>
                </a:lnTo>
                <a:lnTo>
                  <a:pt x="284129" y="468143"/>
                </a:lnTo>
                <a:lnTo>
                  <a:pt x="328517" y="454365"/>
                </a:lnTo>
                <a:lnTo>
                  <a:pt x="368685" y="432563"/>
                </a:lnTo>
                <a:lnTo>
                  <a:pt x="403683" y="403688"/>
                </a:lnTo>
                <a:lnTo>
                  <a:pt x="432560" y="368691"/>
                </a:lnTo>
                <a:lnTo>
                  <a:pt x="454363" y="328522"/>
                </a:lnTo>
                <a:lnTo>
                  <a:pt x="468143" y="284133"/>
                </a:lnTo>
                <a:lnTo>
                  <a:pt x="472948" y="236474"/>
                </a:lnTo>
                <a:lnTo>
                  <a:pt x="468143" y="188818"/>
                </a:lnTo>
                <a:lnTo>
                  <a:pt x="454363" y="144430"/>
                </a:lnTo>
                <a:lnTo>
                  <a:pt x="432560" y="104262"/>
                </a:lnTo>
                <a:lnTo>
                  <a:pt x="403683" y="69264"/>
                </a:lnTo>
                <a:lnTo>
                  <a:pt x="368685" y="40387"/>
                </a:lnTo>
                <a:lnTo>
                  <a:pt x="328517" y="18584"/>
                </a:lnTo>
                <a:lnTo>
                  <a:pt x="284129" y="4804"/>
                </a:lnTo>
                <a:lnTo>
                  <a:pt x="236474" y="0"/>
                </a:lnTo>
                <a:close/>
              </a:path>
            </a:pathLst>
          </a:custGeom>
          <a:solidFill>
            <a:srgbClr val="42A047"/>
          </a:solidFill>
        </p:spPr>
        <p:txBody>
          <a:bodyPr wrap="square" lIns="0" tIns="0" rIns="0" bIns="0" rtlCol="0"/>
          <a:lstStyle/>
          <a:p>
            <a:endParaRPr/>
          </a:p>
        </p:txBody>
      </p:sp>
      <p:sp>
        <p:nvSpPr>
          <p:cNvPr id="16" name="object 19">
            <a:extLst>
              <a:ext uri="{FF2B5EF4-FFF2-40B4-BE49-F238E27FC236}">
                <a16:creationId xmlns:a16="http://schemas.microsoft.com/office/drawing/2014/main" id="{A4A2790F-B007-BCB4-350A-38A4C9C6AEEA}"/>
              </a:ext>
            </a:extLst>
          </p:cNvPr>
          <p:cNvSpPr txBox="1"/>
          <p:nvPr/>
        </p:nvSpPr>
        <p:spPr>
          <a:xfrm>
            <a:off x="950183" y="3553568"/>
            <a:ext cx="162560" cy="329565"/>
          </a:xfrm>
          <a:prstGeom prst="rect">
            <a:avLst/>
          </a:prstGeom>
        </p:spPr>
        <p:txBody>
          <a:bodyPr vert="horz" wrap="square" lIns="0" tIns="11430" rIns="0" bIns="0" rtlCol="0">
            <a:spAutoFit/>
          </a:bodyPr>
          <a:lstStyle/>
          <a:p>
            <a:pPr marL="12700">
              <a:lnSpc>
                <a:spcPct val="100000"/>
              </a:lnSpc>
              <a:spcBef>
                <a:spcPts val="90"/>
              </a:spcBef>
            </a:pPr>
            <a:r>
              <a:rPr sz="2000" b="1" spc="-5" dirty="0">
                <a:solidFill>
                  <a:srgbClr val="FFFFFF"/>
                </a:solidFill>
                <a:latin typeface="Source Sans Pro Black"/>
                <a:cs typeface="Source Sans Pro Black"/>
              </a:rPr>
              <a:t>2</a:t>
            </a:r>
            <a:endParaRPr sz="2000" dirty="0">
              <a:latin typeface="Source Sans Pro Black"/>
              <a:cs typeface="Source Sans Pro Black"/>
            </a:endParaRPr>
          </a:p>
        </p:txBody>
      </p:sp>
      <p:sp>
        <p:nvSpPr>
          <p:cNvPr id="17" name="object 20">
            <a:extLst>
              <a:ext uri="{FF2B5EF4-FFF2-40B4-BE49-F238E27FC236}">
                <a16:creationId xmlns:a16="http://schemas.microsoft.com/office/drawing/2014/main" id="{FE52BD16-382F-B37A-9B2A-E13A026408CE}"/>
              </a:ext>
            </a:extLst>
          </p:cNvPr>
          <p:cNvSpPr/>
          <p:nvPr/>
        </p:nvSpPr>
        <p:spPr>
          <a:xfrm>
            <a:off x="7983339" y="4909562"/>
            <a:ext cx="473075" cy="473075"/>
          </a:xfrm>
          <a:custGeom>
            <a:avLst/>
            <a:gdLst/>
            <a:ahLst/>
            <a:cxnLst/>
            <a:rect l="l" t="t" r="r" b="b"/>
            <a:pathLst>
              <a:path w="473075" h="473075">
                <a:moveTo>
                  <a:pt x="236474" y="0"/>
                </a:moveTo>
                <a:lnTo>
                  <a:pt x="188818" y="4804"/>
                </a:lnTo>
                <a:lnTo>
                  <a:pt x="144430" y="18584"/>
                </a:lnTo>
                <a:lnTo>
                  <a:pt x="104262" y="40387"/>
                </a:lnTo>
                <a:lnTo>
                  <a:pt x="69264" y="69264"/>
                </a:lnTo>
                <a:lnTo>
                  <a:pt x="40387" y="104262"/>
                </a:lnTo>
                <a:lnTo>
                  <a:pt x="18584" y="144430"/>
                </a:lnTo>
                <a:lnTo>
                  <a:pt x="4804" y="188818"/>
                </a:lnTo>
                <a:lnTo>
                  <a:pt x="0" y="236474"/>
                </a:lnTo>
                <a:lnTo>
                  <a:pt x="4804" y="284133"/>
                </a:lnTo>
                <a:lnTo>
                  <a:pt x="18584" y="328522"/>
                </a:lnTo>
                <a:lnTo>
                  <a:pt x="40387" y="368691"/>
                </a:lnTo>
                <a:lnTo>
                  <a:pt x="69264" y="403688"/>
                </a:lnTo>
                <a:lnTo>
                  <a:pt x="104262" y="432563"/>
                </a:lnTo>
                <a:lnTo>
                  <a:pt x="144430" y="454365"/>
                </a:lnTo>
                <a:lnTo>
                  <a:pt x="188818" y="468143"/>
                </a:lnTo>
                <a:lnTo>
                  <a:pt x="236474" y="472948"/>
                </a:lnTo>
                <a:lnTo>
                  <a:pt x="284133" y="468143"/>
                </a:lnTo>
                <a:lnTo>
                  <a:pt x="328522" y="454365"/>
                </a:lnTo>
                <a:lnTo>
                  <a:pt x="368691" y="432563"/>
                </a:lnTo>
                <a:lnTo>
                  <a:pt x="403688" y="403688"/>
                </a:lnTo>
                <a:lnTo>
                  <a:pt x="432563" y="368691"/>
                </a:lnTo>
                <a:lnTo>
                  <a:pt x="454365" y="328522"/>
                </a:lnTo>
                <a:lnTo>
                  <a:pt x="468143" y="284133"/>
                </a:lnTo>
                <a:lnTo>
                  <a:pt x="472948" y="236474"/>
                </a:lnTo>
                <a:lnTo>
                  <a:pt x="468143" y="188818"/>
                </a:lnTo>
                <a:lnTo>
                  <a:pt x="454365" y="144430"/>
                </a:lnTo>
                <a:lnTo>
                  <a:pt x="432563" y="104262"/>
                </a:lnTo>
                <a:lnTo>
                  <a:pt x="403688" y="69264"/>
                </a:lnTo>
                <a:lnTo>
                  <a:pt x="368691" y="40387"/>
                </a:lnTo>
                <a:lnTo>
                  <a:pt x="328522" y="18584"/>
                </a:lnTo>
                <a:lnTo>
                  <a:pt x="284133" y="4804"/>
                </a:lnTo>
                <a:lnTo>
                  <a:pt x="236474" y="0"/>
                </a:lnTo>
                <a:close/>
              </a:path>
            </a:pathLst>
          </a:custGeom>
          <a:solidFill>
            <a:srgbClr val="69757D"/>
          </a:solidFill>
        </p:spPr>
        <p:txBody>
          <a:bodyPr wrap="square" lIns="0" tIns="0" rIns="0" bIns="0" rtlCol="0"/>
          <a:lstStyle/>
          <a:p>
            <a:endParaRPr/>
          </a:p>
        </p:txBody>
      </p:sp>
      <p:sp>
        <p:nvSpPr>
          <p:cNvPr id="18" name="object 21">
            <a:extLst>
              <a:ext uri="{FF2B5EF4-FFF2-40B4-BE49-F238E27FC236}">
                <a16:creationId xmlns:a16="http://schemas.microsoft.com/office/drawing/2014/main" id="{7C73FD92-F64F-2E0E-8873-52E18BBEF777}"/>
              </a:ext>
            </a:extLst>
          </p:cNvPr>
          <p:cNvSpPr txBox="1"/>
          <p:nvPr/>
        </p:nvSpPr>
        <p:spPr>
          <a:xfrm>
            <a:off x="8137264" y="4987983"/>
            <a:ext cx="162560" cy="329565"/>
          </a:xfrm>
          <a:prstGeom prst="rect">
            <a:avLst/>
          </a:prstGeom>
        </p:spPr>
        <p:txBody>
          <a:bodyPr vert="horz" wrap="square" lIns="0" tIns="11430" rIns="0" bIns="0" rtlCol="0">
            <a:spAutoFit/>
          </a:bodyPr>
          <a:lstStyle/>
          <a:p>
            <a:pPr marL="12700">
              <a:lnSpc>
                <a:spcPct val="100000"/>
              </a:lnSpc>
              <a:spcBef>
                <a:spcPts val="90"/>
              </a:spcBef>
            </a:pPr>
            <a:r>
              <a:rPr sz="2000" b="1" spc="-5" dirty="0">
                <a:solidFill>
                  <a:srgbClr val="FFFFFF"/>
                </a:solidFill>
                <a:latin typeface="Source Sans Pro Black"/>
                <a:cs typeface="Source Sans Pro Black"/>
              </a:rPr>
              <a:t>3</a:t>
            </a:r>
            <a:endParaRPr sz="2000" dirty="0">
              <a:latin typeface="Source Sans Pro Black"/>
              <a:cs typeface="Source Sans Pro Black"/>
            </a:endParaRPr>
          </a:p>
        </p:txBody>
      </p:sp>
    </p:spTree>
    <p:extLst>
      <p:ext uri="{BB962C8B-B14F-4D97-AF65-F5344CB8AC3E}">
        <p14:creationId xmlns:p14="http://schemas.microsoft.com/office/powerpoint/2010/main" val="4052088799"/>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P spid="12" grpId="0"/>
      <p:bldP spid="13" grpId="0" animBg="1"/>
      <p:bldP spid="14" grpId="0"/>
      <p:bldP spid="15" grpId="0" animBg="1"/>
      <p:bldP spid="16" grpId="0"/>
      <p:bldP spid="17" grpId="0" animBg="1"/>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86D1E-EBC5-4E9D-9B28-B48614EF10DF}"/>
              </a:ext>
            </a:extLst>
          </p:cNvPr>
          <p:cNvPicPr>
            <a:picLocks noChangeAspect="1"/>
          </p:cNvPicPr>
          <p:nvPr/>
        </p:nvPicPr>
        <p:blipFill>
          <a:blip r:embed="rId3"/>
          <a:src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B052CCF7-3A9D-4993-90D1-72701E13A120}"/>
              </a:ext>
            </a:extLst>
          </p:cNvPr>
          <p:cNvSpPr txBox="1"/>
          <p:nvPr/>
        </p:nvSpPr>
        <p:spPr>
          <a:xfrm>
            <a:off x="837230" y="5724316"/>
            <a:ext cx="7469543" cy="923330"/>
          </a:xfrm>
          <a:prstGeom prst="rect">
            <a:avLst/>
          </a:prstGeom>
          <a:noFill/>
        </p:spPr>
        <p:txBody>
          <a:bodyPr wrap="square">
            <a:spAutoFit/>
          </a:bodyPr>
          <a:lstStyle/>
          <a:p>
            <a:pPr algn="ctr"/>
            <a:r>
              <a:rPr lang="en-US" dirty="0">
                <a:solidFill>
                  <a:schemeClr val="bg1"/>
                </a:solidFill>
                <a:latin typeface="Source Sans Pro Semibold" panose="020B0603030403020204" pitchFamily="34" charset="0"/>
                <a:ea typeface="Source Sans Pro Semibold" panose="020B0603030403020204" pitchFamily="34" charset="0"/>
              </a:rPr>
              <a:t>EXAMPLE: Because of their multi-sector partnerships, several ACHs—Imperial, San Diego and Fresno—applied for and received grants from the state ACES Aware program in 2020. </a:t>
            </a:r>
          </a:p>
        </p:txBody>
      </p:sp>
      <p:sp>
        <p:nvSpPr>
          <p:cNvPr id="8" name="TextBox 7">
            <a:extLst>
              <a:ext uri="{FF2B5EF4-FFF2-40B4-BE49-F238E27FC236}">
                <a16:creationId xmlns:a16="http://schemas.microsoft.com/office/drawing/2014/main" id="{1C32CFE9-88C3-4322-85DC-6D804DC7C518}"/>
              </a:ext>
            </a:extLst>
          </p:cNvPr>
          <p:cNvSpPr txBox="1"/>
          <p:nvPr/>
        </p:nvSpPr>
        <p:spPr>
          <a:xfrm>
            <a:off x="329671" y="567589"/>
            <a:ext cx="8484658" cy="854080"/>
          </a:xfrm>
          <a:prstGeom prst="rect">
            <a:avLst/>
          </a:prstGeom>
          <a:noFill/>
        </p:spPr>
        <p:txBody>
          <a:bodyPr wrap="square">
            <a:spAutoFit/>
          </a:bodyPr>
          <a:lstStyle/>
          <a:p>
            <a:pPr algn="ctr">
              <a:lnSpc>
                <a:spcPct val="75000"/>
              </a:lnSpc>
            </a:pPr>
            <a:r>
              <a:rPr lang="en-US" sz="6000" baseline="30000">
                <a:solidFill>
                  <a:srgbClr val="3FA248"/>
                </a:solidFill>
                <a:latin typeface="Source Sans Pro Black" panose="020B0803030403020204" pitchFamily="34" charset="0"/>
              </a:rPr>
              <a:t>ACH IN ACTION                                          </a:t>
            </a:r>
            <a:r>
              <a:rPr lang="en-US" sz="3600" baseline="30000">
                <a:solidFill>
                  <a:srgbClr val="3FA248"/>
                </a:solidFill>
                <a:latin typeface="Source Sans Pro Black" panose="020B0803030403020204" pitchFamily="34" charset="0"/>
              </a:rPr>
              <a:t>IMPROVED HEALTH OUTCOMES THROUGH:</a:t>
            </a:r>
            <a:endParaRPr lang="en-US" sz="6000" baseline="30000">
              <a:solidFill>
                <a:srgbClr val="369638"/>
              </a:solidFill>
              <a:latin typeface="Source Sans Pro Black" panose="020B0803030403020204" pitchFamily="34" charset="0"/>
            </a:endParaRPr>
          </a:p>
        </p:txBody>
      </p:sp>
      <p:sp>
        <p:nvSpPr>
          <p:cNvPr id="3" name="TextBox 2">
            <a:extLst>
              <a:ext uri="{FF2B5EF4-FFF2-40B4-BE49-F238E27FC236}">
                <a16:creationId xmlns:a16="http://schemas.microsoft.com/office/drawing/2014/main" id="{4DC4971F-5315-4DA1-A020-EEC2CD06AE38}"/>
              </a:ext>
            </a:extLst>
          </p:cNvPr>
          <p:cNvSpPr txBox="1"/>
          <p:nvPr/>
        </p:nvSpPr>
        <p:spPr>
          <a:xfrm>
            <a:off x="2710032" y="2742773"/>
            <a:ext cx="3810000" cy="1200329"/>
          </a:xfrm>
          <a:prstGeom prst="rect">
            <a:avLst/>
          </a:prstGeom>
          <a:noFill/>
        </p:spPr>
        <p:txBody>
          <a:bodyPr wrap="square" rtlCol="0">
            <a:spAutoFit/>
          </a:bodyPr>
          <a:lstStyle/>
          <a:p>
            <a:pPr algn="ctr"/>
            <a:r>
              <a:rPr lang="en-US" sz="3600">
                <a:solidFill>
                  <a:schemeClr val="bg1">
                    <a:lumMod val="50000"/>
                  </a:schemeClr>
                </a:solidFill>
                <a:latin typeface="Source Sans Pro Black" panose="020B0803030403020204" pitchFamily="34" charset="0"/>
                <a:ea typeface="Source Sans Pro Black" panose="020B0803030403020204" pitchFamily="34" charset="0"/>
              </a:rPr>
              <a:t>Enduring Platform</a:t>
            </a:r>
          </a:p>
        </p:txBody>
      </p:sp>
    </p:spTree>
    <p:extLst>
      <p:ext uri="{BB962C8B-B14F-4D97-AF65-F5344CB8AC3E}">
        <p14:creationId xmlns:p14="http://schemas.microsoft.com/office/powerpoint/2010/main" val="13398409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86D1E-EBC5-4E9D-9B28-B48614EF10DF}"/>
              </a:ext>
            </a:extLst>
          </p:cNvPr>
          <p:cNvPicPr>
            <a:picLocks noChangeAspect="1"/>
          </p:cNvPicPr>
          <p:nvPr/>
        </p:nvPicPr>
        <p:blipFill>
          <a:blip r:embed="rId3"/>
          <a:src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A0E89C35-2FA5-4485-985E-2C4C6565069B}"/>
              </a:ext>
            </a:extLst>
          </p:cNvPr>
          <p:cNvSpPr txBox="1"/>
          <p:nvPr/>
        </p:nvSpPr>
        <p:spPr>
          <a:xfrm>
            <a:off x="329671" y="609600"/>
            <a:ext cx="8484658" cy="707886"/>
          </a:xfrm>
          <a:prstGeom prst="rect">
            <a:avLst/>
          </a:prstGeom>
          <a:noFill/>
        </p:spPr>
        <p:txBody>
          <a:bodyPr wrap="square">
            <a:spAutoFit/>
          </a:bodyPr>
          <a:lstStyle/>
          <a:p>
            <a:pPr algn="ctr"/>
            <a:r>
              <a:rPr lang="en-US" sz="6000" baseline="30000">
                <a:solidFill>
                  <a:srgbClr val="3FA248"/>
                </a:solidFill>
                <a:latin typeface="Source Sans Pro Black" panose="020B0803030403020204" pitchFamily="34" charset="0"/>
              </a:rPr>
              <a:t>What does this all add up to?</a:t>
            </a:r>
            <a:endParaRPr lang="en-US" sz="6000" baseline="30000">
              <a:solidFill>
                <a:srgbClr val="369638"/>
              </a:solidFill>
              <a:latin typeface="Source Sans Pro Black" panose="020B0803030403020204" pitchFamily="34" charset="0"/>
            </a:endParaRPr>
          </a:p>
        </p:txBody>
      </p:sp>
      <p:sp>
        <p:nvSpPr>
          <p:cNvPr id="4" name="TextBox 3">
            <a:extLst>
              <a:ext uri="{FF2B5EF4-FFF2-40B4-BE49-F238E27FC236}">
                <a16:creationId xmlns:a16="http://schemas.microsoft.com/office/drawing/2014/main" id="{B052CCF7-3A9D-4993-90D1-72701E13A120}"/>
              </a:ext>
            </a:extLst>
          </p:cNvPr>
          <p:cNvSpPr txBox="1"/>
          <p:nvPr/>
        </p:nvSpPr>
        <p:spPr>
          <a:xfrm>
            <a:off x="1447800" y="5715000"/>
            <a:ext cx="6324600" cy="923330"/>
          </a:xfrm>
          <a:prstGeom prst="rect">
            <a:avLst/>
          </a:prstGeom>
          <a:noFill/>
        </p:spPr>
        <p:txBody>
          <a:bodyPr wrap="square">
            <a:spAutoFit/>
          </a:bodyPr>
          <a:lstStyle/>
          <a:p>
            <a:pPr algn="ctr"/>
            <a:r>
              <a:rPr lang="en-US">
                <a:solidFill>
                  <a:schemeClr val="bg1"/>
                </a:solidFill>
                <a:latin typeface="Source Sans Pro Semibold" panose="020B0603030403020204" pitchFamily="34" charset="0"/>
              </a:rPr>
              <a:t>By embracing a shared vision and learning to work together effectively, ACHs accomplish lasting, transformational change—and improved health outcomes.</a:t>
            </a:r>
          </a:p>
        </p:txBody>
      </p:sp>
      <p:sp>
        <p:nvSpPr>
          <p:cNvPr id="5" name="TextBox 4">
            <a:extLst>
              <a:ext uri="{FF2B5EF4-FFF2-40B4-BE49-F238E27FC236}">
                <a16:creationId xmlns:a16="http://schemas.microsoft.com/office/drawing/2014/main" id="{9465E27C-B4FB-4413-BB9D-DD662377C0F0}"/>
              </a:ext>
            </a:extLst>
          </p:cNvPr>
          <p:cNvSpPr txBox="1"/>
          <p:nvPr/>
        </p:nvSpPr>
        <p:spPr>
          <a:xfrm>
            <a:off x="2533650" y="3200400"/>
            <a:ext cx="4229100" cy="1029962"/>
          </a:xfrm>
          <a:prstGeom prst="rect">
            <a:avLst/>
          </a:prstGeom>
          <a:noFill/>
        </p:spPr>
        <p:txBody>
          <a:bodyPr wrap="square" rtlCol="0">
            <a:spAutoFit/>
          </a:bodyPr>
          <a:lstStyle/>
          <a:p>
            <a:pPr algn="ctr">
              <a:lnSpc>
                <a:spcPct val="62000"/>
              </a:lnSpc>
            </a:pPr>
            <a:r>
              <a:rPr lang="en-US" sz="5400" b="1" baseline="30000">
                <a:solidFill>
                  <a:schemeClr val="bg1">
                    <a:lumMod val="50000"/>
                  </a:schemeClr>
                </a:solidFill>
                <a:latin typeface="Source Sans Pro Black" panose="020B0803030403020204" pitchFamily="34" charset="0"/>
              </a:rPr>
              <a:t>Improved Health Outcomes</a:t>
            </a:r>
            <a:endParaRPr lang="en-US" sz="5400" b="1">
              <a:solidFill>
                <a:schemeClr val="bg1">
                  <a:lumMod val="50000"/>
                </a:schemeClr>
              </a:solidFill>
              <a:latin typeface="Source Sans Pro Black" panose="020B0803030403020204" pitchFamily="34" charset="0"/>
            </a:endParaRPr>
          </a:p>
        </p:txBody>
      </p:sp>
    </p:spTree>
    <p:extLst>
      <p:ext uri="{BB962C8B-B14F-4D97-AF65-F5344CB8AC3E}">
        <p14:creationId xmlns:p14="http://schemas.microsoft.com/office/powerpoint/2010/main" val="203023977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DD320B-067B-4CEA-995A-DAB80328343F}"/>
              </a:ext>
            </a:extLst>
          </p:cNvPr>
          <p:cNvSpPr txBox="1"/>
          <p:nvPr/>
        </p:nvSpPr>
        <p:spPr>
          <a:xfrm>
            <a:off x="329671" y="829318"/>
            <a:ext cx="8484658" cy="523220"/>
          </a:xfrm>
          <a:prstGeom prst="rect">
            <a:avLst/>
          </a:prstGeom>
          <a:noFill/>
        </p:spPr>
        <p:txBody>
          <a:bodyPr wrap="square">
            <a:spAutoFit/>
          </a:bodyPr>
          <a:lstStyle/>
          <a:p>
            <a:pPr algn="ctr">
              <a:lnSpc>
                <a:spcPct val="60000"/>
              </a:lnSpc>
            </a:pPr>
            <a:r>
              <a:rPr lang="en-US" sz="6000" baseline="30000" dirty="0">
                <a:solidFill>
                  <a:srgbClr val="3FA248"/>
                </a:solidFill>
                <a:latin typeface="Source Sans Pro Black" panose="020B0803030403020204" pitchFamily="34" charset="0"/>
              </a:rPr>
              <a:t>How to Launch &amp; Grow</a:t>
            </a:r>
            <a:endParaRPr lang="en-US" sz="4800" baseline="30000" dirty="0">
              <a:solidFill>
                <a:srgbClr val="369638"/>
              </a:solidFill>
              <a:latin typeface="Source Sans Pro Black" panose="020B0803030403020204" pitchFamily="34" charset="0"/>
            </a:endParaRPr>
          </a:p>
        </p:txBody>
      </p:sp>
      <p:sp>
        <p:nvSpPr>
          <p:cNvPr id="3" name="object 7">
            <a:extLst>
              <a:ext uri="{FF2B5EF4-FFF2-40B4-BE49-F238E27FC236}">
                <a16:creationId xmlns:a16="http://schemas.microsoft.com/office/drawing/2014/main" id="{8FEFC345-BAEF-C485-FCDA-7F0D762C144E}"/>
              </a:ext>
            </a:extLst>
          </p:cNvPr>
          <p:cNvSpPr txBox="1"/>
          <p:nvPr/>
        </p:nvSpPr>
        <p:spPr>
          <a:xfrm>
            <a:off x="1749106" y="1352538"/>
            <a:ext cx="6213794" cy="474489"/>
          </a:xfrm>
          <a:prstGeom prst="rect">
            <a:avLst/>
          </a:prstGeom>
        </p:spPr>
        <p:txBody>
          <a:bodyPr vert="horz" wrap="square" lIns="0" tIns="12700" rIns="0" bIns="0" rtlCol="0">
            <a:spAutoFit/>
          </a:bodyPr>
          <a:lstStyle/>
          <a:p>
            <a:pPr marL="12700" marR="381000">
              <a:lnSpc>
                <a:spcPct val="100000"/>
              </a:lnSpc>
              <a:spcBef>
                <a:spcPts val="100"/>
              </a:spcBef>
            </a:pPr>
            <a:r>
              <a:rPr sz="1500" b="1" dirty="0">
                <a:solidFill>
                  <a:srgbClr val="27AAE1"/>
                </a:solidFill>
                <a:latin typeface="Source Sans Pro"/>
                <a:cs typeface="Source Sans Pro"/>
              </a:rPr>
              <a:t>Developing</a:t>
            </a:r>
            <a:r>
              <a:rPr sz="1500" b="1" spc="65" dirty="0">
                <a:solidFill>
                  <a:srgbClr val="27AAE1"/>
                </a:solidFill>
                <a:latin typeface="Source Sans Pro"/>
                <a:cs typeface="Source Sans Pro"/>
              </a:rPr>
              <a:t> </a:t>
            </a:r>
            <a:r>
              <a:rPr sz="1500" b="1" dirty="0">
                <a:solidFill>
                  <a:srgbClr val="27AAE1"/>
                </a:solidFill>
                <a:latin typeface="Source Sans Pro"/>
                <a:cs typeface="Source Sans Pro"/>
              </a:rPr>
              <a:t>an</a:t>
            </a:r>
            <a:r>
              <a:rPr sz="1500" b="1" spc="70" dirty="0">
                <a:solidFill>
                  <a:srgbClr val="27AAE1"/>
                </a:solidFill>
                <a:latin typeface="Source Sans Pro"/>
                <a:cs typeface="Source Sans Pro"/>
              </a:rPr>
              <a:t> </a:t>
            </a:r>
            <a:r>
              <a:rPr sz="1500" b="1" dirty="0">
                <a:solidFill>
                  <a:srgbClr val="27AAE1"/>
                </a:solidFill>
                <a:latin typeface="Source Sans Pro"/>
                <a:cs typeface="Source Sans Pro"/>
              </a:rPr>
              <a:t>ACH</a:t>
            </a:r>
            <a:r>
              <a:rPr sz="1500" b="1" spc="70" dirty="0">
                <a:solidFill>
                  <a:srgbClr val="27AAE1"/>
                </a:solidFill>
                <a:latin typeface="Source Sans Pro"/>
                <a:cs typeface="Source Sans Pro"/>
              </a:rPr>
              <a:t> </a:t>
            </a:r>
            <a:r>
              <a:rPr sz="1500" b="1" dirty="0">
                <a:solidFill>
                  <a:srgbClr val="27AAE1"/>
                </a:solidFill>
                <a:latin typeface="Source Sans Pro"/>
                <a:cs typeface="Source Sans Pro"/>
              </a:rPr>
              <a:t>is</a:t>
            </a:r>
            <a:r>
              <a:rPr sz="1500" b="1" spc="70" dirty="0">
                <a:solidFill>
                  <a:srgbClr val="27AAE1"/>
                </a:solidFill>
                <a:latin typeface="Source Sans Pro"/>
                <a:cs typeface="Source Sans Pro"/>
              </a:rPr>
              <a:t> </a:t>
            </a:r>
            <a:r>
              <a:rPr sz="1500" b="1" dirty="0">
                <a:solidFill>
                  <a:srgbClr val="27AAE1"/>
                </a:solidFill>
                <a:latin typeface="Source Sans Pro"/>
                <a:cs typeface="Source Sans Pro"/>
              </a:rPr>
              <a:t>an</a:t>
            </a:r>
            <a:r>
              <a:rPr sz="1500" b="1" spc="70" dirty="0">
                <a:solidFill>
                  <a:srgbClr val="27AAE1"/>
                </a:solidFill>
                <a:latin typeface="Source Sans Pro"/>
                <a:cs typeface="Source Sans Pro"/>
              </a:rPr>
              <a:t> </a:t>
            </a:r>
            <a:r>
              <a:rPr sz="1500" b="1" dirty="0">
                <a:solidFill>
                  <a:srgbClr val="27AAE1"/>
                </a:solidFill>
                <a:latin typeface="Source Sans Pro"/>
                <a:cs typeface="Source Sans Pro"/>
              </a:rPr>
              <a:t>iterative</a:t>
            </a:r>
            <a:r>
              <a:rPr sz="1500" b="1" spc="65" dirty="0">
                <a:solidFill>
                  <a:srgbClr val="27AAE1"/>
                </a:solidFill>
                <a:latin typeface="Source Sans Pro"/>
                <a:cs typeface="Source Sans Pro"/>
              </a:rPr>
              <a:t> </a:t>
            </a:r>
            <a:r>
              <a:rPr sz="1500" b="1" dirty="0">
                <a:solidFill>
                  <a:srgbClr val="27AAE1"/>
                </a:solidFill>
                <a:latin typeface="Source Sans Pro"/>
                <a:cs typeface="Source Sans Pro"/>
              </a:rPr>
              <a:t>process</a:t>
            </a:r>
            <a:r>
              <a:rPr sz="1500" b="1" spc="70" dirty="0">
                <a:solidFill>
                  <a:srgbClr val="27AAE1"/>
                </a:solidFill>
                <a:latin typeface="Source Sans Pro"/>
                <a:cs typeface="Source Sans Pro"/>
              </a:rPr>
              <a:t> </a:t>
            </a:r>
            <a:r>
              <a:rPr sz="1500" b="1" dirty="0">
                <a:solidFill>
                  <a:srgbClr val="27AAE1"/>
                </a:solidFill>
                <a:latin typeface="Source Sans Pro"/>
                <a:cs typeface="Source Sans Pro"/>
              </a:rPr>
              <a:t>involving</a:t>
            </a:r>
            <a:r>
              <a:rPr sz="1500" b="1" spc="70" dirty="0">
                <a:solidFill>
                  <a:srgbClr val="27AAE1"/>
                </a:solidFill>
                <a:latin typeface="Source Sans Pro"/>
                <a:cs typeface="Source Sans Pro"/>
              </a:rPr>
              <a:t> </a:t>
            </a:r>
            <a:r>
              <a:rPr sz="1500" b="1" dirty="0">
                <a:solidFill>
                  <a:srgbClr val="27AAE1"/>
                </a:solidFill>
                <a:latin typeface="Source Sans Pro"/>
                <a:cs typeface="Source Sans Pro"/>
              </a:rPr>
              <a:t>multiple</a:t>
            </a:r>
            <a:r>
              <a:rPr sz="1500" b="1" spc="70" dirty="0">
                <a:solidFill>
                  <a:srgbClr val="27AAE1"/>
                </a:solidFill>
                <a:latin typeface="Source Sans Pro"/>
                <a:cs typeface="Source Sans Pro"/>
              </a:rPr>
              <a:t> </a:t>
            </a:r>
            <a:r>
              <a:rPr sz="1500" b="1" dirty="0">
                <a:solidFill>
                  <a:srgbClr val="27AAE1"/>
                </a:solidFill>
                <a:latin typeface="Source Sans Pro"/>
                <a:cs typeface="Source Sans Pro"/>
              </a:rPr>
              <a:t>stages</a:t>
            </a:r>
            <a:r>
              <a:rPr sz="1500" b="1" spc="70" dirty="0">
                <a:solidFill>
                  <a:srgbClr val="27AAE1"/>
                </a:solidFill>
                <a:latin typeface="Source Sans Pro"/>
                <a:cs typeface="Source Sans Pro"/>
              </a:rPr>
              <a:t> </a:t>
            </a:r>
            <a:r>
              <a:rPr sz="1500" b="1" spc="-25" dirty="0">
                <a:solidFill>
                  <a:srgbClr val="27AAE1"/>
                </a:solidFill>
                <a:latin typeface="Source Sans Pro"/>
                <a:cs typeface="Source Sans Pro"/>
              </a:rPr>
              <a:t>and </a:t>
            </a:r>
            <a:r>
              <a:rPr sz="1500" b="1" dirty="0">
                <a:solidFill>
                  <a:srgbClr val="27AAE1"/>
                </a:solidFill>
                <a:latin typeface="Source Sans Pro"/>
                <a:cs typeface="Source Sans Pro"/>
              </a:rPr>
              <a:t>interdependent</a:t>
            </a:r>
            <a:r>
              <a:rPr sz="1500" b="1" spc="180" dirty="0">
                <a:solidFill>
                  <a:srgbClr val="27AAE1"/>
                </a:solidFill>
                <a:latin typeface="Source Sans Pro"/>
                <a:cs typeface="Source Sans Pro"/>
              </a:rPr>
              <a:t> </a:t>
            </a:r>
            <a:r>
              <a:rPr sz="1500" b="1" spc="-10" dirty="0">
                <a:solidFill>
                  <a:srgbClr val="27AAE1"/>
                </a:solidFill>
                <a:latin typeface="Source Sans Pro"/>
                <a:cs typeface="Source Sans Pro"/>
              </a:rPr>
              <a:t>steps.</a:t>
            </a:r>
            <a:endParaRPr sz="1500" dirty="0">
              <a:latin typeface="Source Sans Pro"/>
              <a:cs typeface="Source Sans Pro"/>
            </a:endParaRPr>
          </a:p>
        </p:txBody>
      </p:sp>
      <p:pic>
        <p:nvPicPr>
          <p:cNvPr id="5" name="object 8">
            <a:extLst>
              <a:ext uri="{FF2B5EF4-FFF2-40B4-BE49-F238E27FC236}">
                <a16:creationId xmlns:a16="http://schemas.microsoft.com/office/drawing/2014/main" id="{1694C6D6-A2E9-CBD7-63F2-A622DCE9FBEB}"/>
              </a:ext>
            </a:extLst>
          </p:cNvPr>
          <p:cNvPicPr/>
          <p:nvPr/>
        </p:nvPicPr>
        <p:blipFill>
          <a:blip r:embed="rId3" cstate="print"/>
          <a:stretch>
            <a:fillRect/>
          </a:stretch>
        </p:blipFill>
        <p:spPr>
          <a:xfrm>
            <a:off x="681964" y="2079053"/>
            <a:ext cx="7780071" cy="2562326"/>
          </a:xfrm>
          <a:prstGeom prst="rect">
            <a:avLst/>
          </a:prstGeom>
        </p:spPr>
      </p:pic>
      <p:sp>
        <p:nvSpPr>
          <p:cNvPr id="8" name="object 9">
            <a:extLst>
              <a:ext uri="{FF2B5EF4-FFF2-40B4-BE49-F238E27FC236}">
                <a16:creationId xmlns:a16="http://schemas.microsoft.com/office/drawing/2014/main" id="{9377BA21-E161-B1C1-C0A7-685EA57A9318}"/>
              </a:ext>
            </a:extLst>
          </p:cNvPr>
          <p:cNvSpPr txBox="1"/>
          <p:nvPr/>
        </p:nvSpPr>
        <p:spPr>
          <a:xfrm>
            <a:off x="1313814" y="5029002"/>
            <a:ext cx="6516370" cy="939800"/>
          </a:xfrm>
          <a:prstGeom prst="rect">
            <a:avLst/>
          </a:prstGeom>
        </p:spPr>
        <p:txBody>
          <a:bodyPr vert="horz" wrap="square" lIns="0" tIns="12700" rIns="0" bIns="0" rtlCol="0">
            <a:spAutoFit/>
          </a:bodyPr>
          <a:lstStyle/>
          <a:p>
            <a:pPr marL="12700" marR="5080">
              <a:lnSpc>
                <a:spcPct val="100000"/>
              </a:lnSpc>
              <a:spcBef>
                <a:spcPts val="100"/>
              </a:spcBef>
            </a:pPr>
            <a:r>
              <a:rPr sz="1500" dirty="0">
                <a:solidFill>
                  <a:srgbClr val="231F20"/>
                </a:solidFill>
                <a:latin typeface="Source Sans Pro"/>
                <a:cs typeface="Source Sans Pro"/>
              </a:rPr>
              <a:t>While</a:t>
            </a:r>
            <a:r>
              <a:rPr sz="1500" spc="70" dirty="0">
                <a:solidFill>
                  <a:srgbClr val="231F20"/>
                </a:solidFill>
                <a:latin typeface="Source Sans Pro"/>
                <a:cs typeface="Source Sans Pro"/>
              </a:rPr>
              <a:t> </a:t>
            </a:r>
            <a:r>
              <a:rPr sz="1500" dirty="0">
                <a:solidFill>
                  <a:srgbClr val="231F20"/>
                </a:solidFill>
                <a:latin typeface="Source Sans Pro"/>
                <a:cs typeface="Source Sans Pro"/>
              </a:rPr>
              <a:t>one</a:t>
            </a:r>
            <a:r>
              <a:rPr sz="1500" spc="70" dirty="0">
                <a:solidFill>
                  <a:srgbClr val="231F20"/>
                </a:solidFill>
                <a:latin typeface="Source Sans Pro"/>
                <a:cs typeface="Source Sans Pro"/>
              </a:rPr>
              <a:t> </a:t>
            </a:r>
            <a:r>
              <a:rPr sz="1500" dirty="0">
                <a:solidFill>
                  <a:srgbClr val="231F20"/>
                </a:solidFill>
                <a:latin typeface="Source Sans Pro"/>
                <a:cs typeface="Source Sans Pro"/>
              </a:rPr>
              <a:t>element</a:t>
            </a:r>
            <a:r>
              <a:rPr sz="1500" spc="75" dirty="0">
                <a:solidFill>
                  <a:srgbClr val="231F20"/>
                </a:solidFill>
                <a:latin typeface="Source Sans Pro"/>
                <a:cs typeface="Source Sans Pro"/>
              </a:rPr>
              <a:t> </a:t>
            </a:r>
            <a:r>
              <a:rPr sz="1500" dirty="0">
                <a:solidFill>
                  <a:srgbClr val="231F20"/>
                </a:solidFill>
                <a:latin typeface="Source Sans Pro"/>
                <a:cs typeface="Source Sans Pro"/>
              </a:rPr>
              <a:t>may</a:t>
            </a:r>
            <a:r>
              <a:rPr sz="1500" spc="70" dirty="0">
                <a:solidFill>
                  <a:srgbClr val="231F20"/>
                </a:solidFill>
                <a:latin typeface="Source Sans Pro"/>
                <a:cs typeface="Source Sans Pro"/>
              </a:rPr>
              <a:t> </a:t>
            </a:r>
            <a:r>
              <a:rPr sz="1500" dirty="0">
                <a:solidFill>
                  <a:srgbClr val="231F20"/>
                </a:solidFill>
                <a:latin typeface="Source Sans Pro"/>
                <a:cs typeface="Source Sans Pro"/>
              </a:rPr>
              <a:t>logically</a:t>
            </a:r>
            <a:r>
              <a:rPr sz="1500" spc="75" dirty="0">
                <a:solidFill>
                  <a:srgbClr val="231F20"/>
                </a:solidFill>
                <a:latin typeface="Source Sans Pro"/>
                <a:cs typeface="Source Sans Pro"/>
              </a:rPr>
              <a:t> </a:t>
            </a:r>
            <a:r>
              <a:rPr sz="1500" dirty="0">
                <a:solidFill>
                  <a:srgbClr val="231F20"/>
                </a:solidFill>
                <a:latin typeface="Source Sans Pro"/>
                <a:cs typeface="Source Sans Pro"/>
              </a:rPr>
              <a:t>flow</a:t>
            </a:r>
            <a:r>
              <a:rPr sz="1500" spc="70" dirty="0">
                <a:solidFill>
                  <a:srgbClr val="231F20"/>
                </a:solidFill>
                <a:latin typeface="Source Sans Pro"/>
                <a:cs typeface="Source Sans Pro"/>
              </a:rPr>
              <a:t> </a:t>
            </a:r>
            <a:r>
              <a:rPr sz="1500" dirty="0">
                <a:solidFill>
                  <a:srgbClr val="231F20"/>
                </a:solidFill>
                <a:latin typeface="Source Sans Pro"/>
                <a:cs typeface="Source Sans Pro"/>
              </a:rPr>
              <a:t>to</a:t>
            </a:r>
            <a:r>
              <a:rPr sz="1500" spc="75" dirty="0">
                <a:solidFill>
                  <a:srgbClr val="231F20"/>
                </a:solidFill>
                <a:latin typeface="Source Sans Pro"/>
                <a:cs typeface="Source Sans Pro"/>
              </a:rPr>
              <a:t> </a:t>
            </a:r>
            <a:r>
              <a:rPr sz="1500" dirty="0">
                <a:solidFill>
                  <a:srgbClr val="231F20"/>
                </a:solidFill>
                <a:latin typeface="Source Sans Pro"/>
                <a:cs typeface="Source Sans Pro"/>
              </a:rPr>
              <a:t>the</a:t>
            </a:r>
            <a:r>
              <a:rPr sz="1500" spc="70" dirty="0">
                <a:solidFill>
                  <a:srgbClr val="231F20"/>
                </a:solidFill>
                <a:latin typeface="Source Sans Pro"/>
                <a:cs typeface="Source Sans Pro"/>
              </a:rPr>
              <a:t> </a:t>
            </a:r>
            <a:r>
              <a:rPr sz="1500" dirty="0">
                <a:solidFill>
                  <a:srgbClr val="231F20"/>
                </a:solidFill>
                <a:latin typeface="Source Sans Pro"/>
                <a:cs typeface="Source Sans Pro"/>
              </a:rPr>
              <a:t>next,</a:t>
            </a:r>
            <a:r>
              <a:rPr sz="1500" spc="70" dirty="0">
                <a:solidFill>
                  <a:srgbClr val="231F20"/>
                </a:solidFill>
                <a:latin typeface="Source Sans Pro"/>
                <a:cs typeface="Source Sans Pro"/>
              </a:rPr>
              <a:t> </a:t>
            </a:r>
            <a:r>
              <a:rPr sz="1500" dirty="0">
                <a:solidFill>
                  <a:srgbClr val="231F20"/>
                </a:solidFill>
                <a:latin typeface="Source Sans Pro"/>
                <a:cs typeface="Source Sans Pro"/>
              </a:rPr>
              <a:t>this</a:t>
            </a:r>
            <a:r>
              <a:rPr sz="1500" spc="75" dirty="0">
                <a:solidFill>
                  <a:srgbClr val="231F20"/>
                </a:solidFill>
                <a:latin typeface="Source Sans Pro"/>
                <a:cs typeface="Source Sans Pro"/>
              </a:rPr>
              <a:t> </a:t>
            </a:r>
            <a:r>
              <a:rPr sz="1500" dirty="0">
                <a:solidFill>
                  <a:srgbClr val="231F20"/>
                </a:solidFill>
                <a:latin typeface="Source Sans Pro"/>
                <a:cs typeface="Source Sans Pro"/>
              </a:rPr>
              <a:t>process</a:t>
            </a:r>
            <a:r>
              <a:rPr sz="1500" spc="70" dirty="0">
                <a:solidFill>
                  <a:srgbClr val="231F20"/>
                </a:solidFill>
                <a:latin typeface="Source Sans Pro"/>
                <a:cs typeface="Source Sans Pro"/>
              </a:rPr>
              <a:t> </a:t>
            </a:r>
            <a:r>
              <a:rPr sz="1500" dirty="0">
                <a:solidFill>
                  <a:srgbClr val="231F20"/>
                </a:solidFill>
                <a:latin typeface="Source Sans Pro"/>
                <a:cs typeface="Source Sans Pro"/>
              </a:rPr>
              <a:t>is</a:t>
            </a:r>
            <a:r>
              <a:rPr sz="1500" spc="75" dirty="0">
                <a:solidFill>
                  <a:srgbClr val="231F20"/>
                </a:solidFill>
                <a:latin typeface="Source Sans Pro"/>
                <a:cs typeface="Source Sans Pro"/>
              </a:rPr>
              <a:t> </a:t>
            </a:r>
            <a:r>
              <a:rPr sz="1500" dirty="0">
                <a:solidFill>
                  <a:srgbClr val="231F20"/>
                </a:solidFill>
                <a:latin typeface="Source Sans Pro"/>
                <a:cs typeface="Source Sans Pro"/>
              </a:rPr>
              <a:t>fluid.</a:t>
            </a:r>
            <a:r>
              <a:rPr sz="1500" spc="70" dirty="0">
                <a:solidFill>
                  <a:srgbClr val="231F20"/>
                </a:solidFill>
                <a:latin typeface="Source Sans Pro"/>
                <a:cs typeface="Source Sans Pro"/>
              </a:rPr>
              <a:t> </a:t>
            </a:r>
            <a:r>
              <a:rPr sz="1500" dirty="0">
                <a:solidFill>
                  <a:srgbClr val="231F20"/>
                </a:solidFill>
                <a:latin typeface="Source Sans Pro"/>
                <a:cs typeface="Source Sans Pro"/>
              </a:rPr>
              <a:t>ACHs</a:t>
            </a:r>
            <a:r>
              <a:rPr sz="1500" spc="75" dirty="0">
                <a:solidFill>
                  <a:srgbClr val="231F20"/>
                </a:solidFill>
                <a:latin typeface="Source Sans Pro"/>
                <a:cs typeface="Source Sans Pro"/>
              </a:rPr>
              <a:t> </a:t>
            </a:r>
            <a:r>
              <a:rPr sz="1500" spc="-25" dirty="0">
                <a:solidFill>
                  <a:srgbClr val="231F20"/>
                </a:solidFill>
                <a:latin typeface="Source Sans Pro"/>
                <a:cs typeface="Source Sans Pro"/>
              </a:rPr>
              <a:t>are </a:t>
            </a:r>
            <a:r>
              <a:rPr sz="1500" dirty="0">
                <a:solidFill>
                  <a:srgbClr val="231F20"/>
                </a:solidFill>
                <a:latin typeface="Source Sans Pro"/>
                <a:cs typeface="Source Sans Pro"/>
              </a:rPr>
              <a:t>complex</a:t>
            </a:r>
            <a:r>
              <a:rPr sz="1500" spc="65" dirty="0">
                <a:solidFill>
                  <a:srgbClr val="231F20"/>
                </a:solidFill>
                <a:latin typeface="Source Sans Pro"/>
                <a:cs typeface="Source Sans Pro"/>
              </a:rPr>
              <a:t> </a:t>
            </a:r>
            <a:r>
              <a:rPr sz="1500" dirty="0">
                <a:solidFill>
                  <a:srgbClr val="231F20"/>
                </a:solidFill>
                <a:latin typeface="Source Sans Pro"/>
                <a:cs typeface="Source Sans Pro"/>
              </a:rPr>
              <a:t>and</a:t>
            </a:r>
            <a:r>
              <a:rPr sz="1500" spc="70" dirty="0">
                <a:solidFill>
                  <a:srgbClr val="231F20"/>
                </a:solidFill>
                <a:latin typeface="Source Sans Pro"/>
                <a:cs typeface="Source Sans Pro"/>
              </a:rPr>
              <a:t> </a:t>
            </a:r>
            <a:r>
              <a:rPr sz="1500" dirty="0">
                <a:solidFill>
                  <a:srgbClr val="231F20"/>
                </a:solidFill>
                <a:latin typeface="Source Sans Pro"/>
                <a:cs typeface="Source Sans Pro"/>
              </a:rPr>
              <a:t>can</a:t>
            </a:r>
            <a:r>
              <a:rPr sz="1500" spc="65" dirty="0">
                <a:solidFill>
                  <a:srgbClr val="231F20"/>
                </a:solidFill>
                <a:latin typeface="Source Sans Pro"/>
                <a:cs typeface="Source Sans Pro"/>
              </a:rPr>
              <a:t> </a:t>
            </a:r>
            <a:r>
              <a:rPr sz="1500" dirty="0">
                <a:solidFill>
                  <a:srgbClr val="231F20"/>
                </a:solidFill>
                <a:latin typeface="Source Sans Pro"/>
                <a:cs typeface="Source Sans Pro"/>
              </a:rPr>
              <a:t>be</a:t>
            </a:r>
            <a:r>
              <a:rPr sz="1500" spc="70" dirty="0">
                <a:solidFill>
                  <a:srgbClr val="231F20"/>
                </a:solidFill>
                <a:latin typeface="Source Sans Pro"/>
                <a:cs typeface="Source Sans Pro"/>
              </a:rPr>
              <a:t> </a:t>
            </a:r>
            <a:r>
              <a:rPr sz="1500" dirty="0">
                <a:solidFill>
                  <a:srgbClr val="231F20"/>
                </a:solidFill>
                <a:latin typeface="Source Sans Pro"/>
                <a:cs typeface="Source Sans Pro"/>
              </a:rPr>
              <a:t>influenced</a:t>
            </a:r>
            <a:r>
              <a:rPr sz="1500" spc="70" dirty="0">
                <a:solidFill>
                  <a:srgbClr val="231F20"/>
                </a:solidFill>
                <a:latin typeface="Source Sans Pro"/>
                <a:cs typeface="Source Sans Pro"/>
              </a:rPr>
              <a:t> </a:t>
            </a:r>
            <a:r>
              <a:rPr sz="1500" dirty="0">
                <a:solidFill>
                  <a:srgbClr val="231F20"/>
                </a:solidFill>
                <a:latin typeface="Source Sans Pro"/>
                <a:cs typeface="Source Sans Pro"/>
              </a:rPr>
              <a:t>by</a:t>
            </a:r>
            <a:r>
              <a:rPr sz="1500" spc="65" dirty="0">
                <a:solidFill>
                  <a:srgbClr val="231F20"/>
                </a:solidFill>
                <a:latin typeface="Source Sans Pro"/>
                <a:cs typeface="Source Sans Pro"/>
              </a:rPr>
              <a:t> </a:t>
            </a:r>
            <a:r>
              <a:rPr sz="1500" dirty="0">
                <a:solidFill>
                  <a:srgbClr val="231F20"/>
                </a:solidFill>
                <a:latin typeface="Source Sans Pro"/>
                <a:cs typeface="Source Sans Pro"/>
              </a:rPr>
              <a:t>countless</a:t>
            </a:r>
            <a:r>
              <a:rPr sz="1500" spc="70" dirty="0">
                <a:solidFill>
                  <a:srgbClr val="231F20"/>
                </a:solidFill>
                <a:latin typeface="Source Sans Pro"/>
                <a:cs typeface="Source Sans Pro"/>
              </a:rPr>
              <a:t> </a:t>
            </a:r>
            <a:r>
              <a:rPr sz="1500" dirty="0">
                <a:solidFill>
                  <a:srgbClr val="231F20"/>
                </a:solidFill>
                <a:latin typeface="Source Sans Pro"/>
                <a:cs typeface="Source Sans Pro"/>
              </a:rPr>
              <a:t>factors,</a:t>
            </a:r>
            <a:r>
              <a:rPr sz="1500" spc="65" dirty="0">
                <a:solidFill>
                  <a:srgbClr val="231F20"/>
                </a:solidFill>
                <a:latin typeface="Source Sans Pro"/>
                <a:cs typeface="Source Sans Pro"/>
              </a:rPr>
              <a:t> </a:t>
            </a:r>
            <a:r>
              <a:rPr sz="1500" dirty="0">
                <a:solidFill>
                  <a:srgbClr val="231F20"/>
                </a:solidFill>
                <a:latin typeface="Source Sans Pro"/>
                <a:cs typeface="Source Sans Pro"/>
              </a:rPr>
              <a:t>many</a:t>
            </a:r>
            <a:r>
              <a:rPr sz="1500" spc="70" dirty="0">
                <a:solidFill>
                  <a:srgbClr val="231F20"/>
                </a:solidFill>
                <a:latin typeface="Source Sans Pro"/>
                <a:cs typeface="Source Sans Pro"/>
              </a:rPr>
              <a:t> </a:t>
            </a:r>
            <a:r>
              <a:rPr sz="1500" dirty="0">
                <a:solidFill>
                  <a:srgbClr val="231F20"/>
                </a:solidFill>
                <a:latin typeface="Source Sans Pro"/>
                <a:cs typeface="Source Sans Pro"/>
              </a:rPr>
              <a:t>of</a:t>
            </a:r>
            <a:r>
              <a:rPr sz="1500" spc="70" dirty="0">
                <a:solidFill>
                  <a:srgbClr val="231F20"/>
                </a:solidFill>
                <a:latin typeface="Source Sans Pro"/>
                <a:cs typeface="Source Sans Pro"/>
              </a:rPr>
              <a:t> </a:t>
            </a:r>
            <a:r>
              <a:rPr sz="1500" dirty="0">
                <a:solidFill>
                  <a:srgbClr val="231F20"/>
                </a:solidFill>
                <a:latin typeface="Source Sans Pro"/>
                <a:cs typeface="Source Sans Pro"/>
              </a:rPr>
              <a:t>which</a:t>
            </a:r>
            <a:r>
              <a:rPr sz="1500" spc="65" dirty="0">
                <a:solidFill>
                  <a:srgbClr val="231F20"/>
                </a:solidFill>
                <a:latin typeface="Source Sans Pro"/>
                <a:cs typeface="Source Sans Pro"/>
              </a:rPr>
              <a:t> </a:t>
            </a:r>
            <a:r>
              <a:rPr sz="1500" dirty="0">
                <a:solidFill>
                  <a:srgbClr val="231F20"/>
                </a:solidFill>
                <a:latin typeface="Source Sans Pro"/>
                <a:cs typeface="Source Sans Pro"/>
              </a:rPr>
              <a:t>will</a:t>
            </a:r>
            <a:r>
              <a:rPr sz="1500" spc="70" dirty="0">
                <a:solidFill>
                  <a:srgbClr val="231F20"/>
                </a:solidFill>
                <a:latin typeface="Source Sans Pro"/>
                <a:cs typeface="Source Sans Pro"/>
              </a:rPr>
              <a:t> </a:t>
            </a:r>
            <a:r>
              <a:rPr sz="1500" dirty="0">
                <a:solidFill>
                  <a:srgbClr val="231F20"/>
                </a:solidFill>
                <a:latin typeface="Source Sans Pro"/>
                <a:cs typeface="Source Sans Pro"/>
              </a:rPr>
              <a:t>be</a:t>
            </a:r>
            <a:r>
              <a:rPr sz="1500" spc="70" dirty="0">
                <a:solidFill>
                  <a:srgbClr val="231F20"/>
                </a:solidFill>
                <a:latin typeface="Source Sans Pro"/>
                <a:cs typeface="Source Sans Pro"/>
              </a:rPr>
              <a:t> </a:t>
            </a:r>
            <a:r>
              <a:rPr sz="1500" spc="-25" dirty="0">
                <a:solidFill>
                  <a:srgbClr val="231F20"/>
                </a:solidFill>
                <a:latin typeface="Source Sans Pro"/>
                <a:cs typeface="Source Sans Pro"/>
              </a:rPr>
              <a:t>out</a:t>
            </a:r>
            <a:r>
              <a:rPr sz="1500" spc="500" dirty="0">
                <a:solidFill>
                  <a:srgbClr val="231F20"/>
                </a:solidFill>
                <a:latin typeface="Source Sans Pro"/>
                <a:cs typeface="Source Sans Pro"/>
              </a:rPr>
              <a:t> </a:t>
            </a:r>
            <a:r>
              <a:rPr sz="1500" dirty="0">
                <a:solidFill>
                  <a:srgbClr val="231F20"/>
                </a:solidFill>
                <a:latin typeface="Source Sans Pro"/>
                <a:cs typeface="Source Sans Pro"/>
              </a:rPr>
              <a:t>of</a:t>
            </a:r>
            <a:r>
              <a:rPr sz="1500" spc="60" dirty="0">
                <a:solidFill>
                  <a:srgbClr val="231F20"/>
                </a:solidFill>
                <a:latin typeface="Source Sans Pro"/>
                <a:cs typeface="Source Sans Pro"/>
              </a:rPr>
              <a:t> </a:t>
            </a:r>
            <a:r>
              <a:rPr sz="1500" dirty="0">
                <a:solidFill>
                  <a:srgbClr val="231F20"/>
                </a:solidFill>
                <a:latin typeface="Source Sans Pro"/>
                <a:cs typeface="Source Sans Pro"/>
              </a:rPr>
              <a:t>leaders’</a:t>
            </a:r>
            <a:r>
              <a:rPr sz="1500" spc="65" dirty="0">
                <a:solidFill>
                  <a:srgbClr val="231F20"/>
                </a:solidFill>
                <a:latin typeface="Source Sans Pro"/>
                <a:cs typeface="Source Sans Pro"/>
              </a:rPr>
              <a:t> </a:t>
            </a:r>
            <a:r>
              <a:rPr sz="1500" dirty="0">
                <a:solidFill>
                  <a:srgbClr val="231F20"/>
                </a:solidFill>
                <a:latin typeface="Source Sans Pro"/>
                <a:cs typeface="Source Sans Pro"/>
              </a:rPr>
              <a:t>hands.</a:t>
            </a:r>
            <a:r>
              <a:rPr sz="1500" spc="65" dirty="0">
                <a:solidFill>
                  <a:srgbClr val="231F20"/>
                </a:solidFill>
                <a:latin typeface="Source Sans Pro"/>
                <a:cs typeface="Source Sans Pro"/>
              </a:rPr>
              <a:t> </a:t>
            </a:r>
            <a:r>
              <a:rPr sz="1500" dirty="0">
                <a:solidFill>
                  <a:srgbClr val="231F20"/>
                </a:solidFill>
                <a:latin typeface="Source Sans Pro"/>
                <a:cs typeface="Source Sans Pro"/>
              </a:rPr>
              <a:t>The</a:t>
            </a:r>
            <a:r>
              <a:rPr sz="1500" spc="65" dirty="0">
                <a:solidFill>
                  <a:srgbClr val="231F20"/>
                </a:solidFill>
                <a:latin typeface="Source Sans Pro"/>
                <a:cs typeface="Source Sans Pro"/>
              </a:rPr>
              <a:t> </a:t>
            </a:r>
            <a:r>
              <a:rPr sz="1500" dirty="0">
                <a:solidFill>
                  <a:srgbClr val="231F20"/>
                </a:solidFill>
                <a:latin typeface="Source Sans Pro"/>
                <a:cs typeface="Source Sans Pro"/>
              </a:rPr>
              <a:t>goal</a:t>
            </a:r>
            <a:r>
              <a:rPr sz="1500" spc="65" dirty="0">
                <a:solidFill>
                  <a:srgbClr val="231F20"/>
                </a:solidFill>
                <a:latin typeface="Source Sans Pro"/>
                <a:cs typeface="Source Sans Pro"/>
              </a:rPr>
              <a:t> </a:t>
            </a:r>
            <a:r>
              <a:rPr sz="1500" dirty="0">
                <a:solidFill>
                  <a:srgbClr val="231F20"/>
                </a:solidFill>
                <a:latin typeface="Source Sans Pro"/>
                <a:cs typeface="Source Sans Pro"/>
              </a:rPr>
              <a:t>is</a:t>
            </a:r>
            <a:r>
              <a:rPr sz="1500" spc="65" dirty="0">
                <a:solidFill>
                  <a:srgbClr val="231F20"/>
                </a:solidFill>
                <a:latin typeface="Source Sans Pro"/>
                <a:cs typeface="Source Sans Pro"/>
              </a:rPr>
              <a:t> </a:t>
            </a:r>
            <a:r>
              <a:rPr sz="1500" dirty="0">
                <a:solidFill>
                  <a:srgbClr val="231F20"/>
                </a:solidFill>
                <a:latin typeface="Source Sans Pro"/>
                <a:cs typeface="Source Sans Pro"/>
              </a:rPr>
              <a:t>to</a:t>
            </a:r>
            <a:r>
              <a:rPr sz="1500" spc="65" dirty="0">
                <a:solidFill>
                  <a:srgbClr val="231F20"/>
                </a:solidFill>
                <a:latin typeface="Source Sans Pro"/>
                <a:cs typeface="Source Sans Pro"/>
              </a:rPr>
              <a:t> </a:t>
            </a:r>
            <a:r>
              <a:rPr sz="1500" dirty="0">
                <a:solidFill>
                  <a:srgbClr val="231F20"/>
                </a:solidFill>
                <a:latin typeface="Source Sans Pro"/>
                <a:cs typeface="Source Sans Pro"/>
              </a:rPr>
              <a:t>continuously</a:t>
            </a:r>
            <a:r>
              <a:rPr sz="1500" spc="65" dirty="0">
                <a:solidFill>
                  <a:srgbClr val="231F20"/>
                </a:solidFill>
                <a:latin typeface="Source Sans Pro"/>
                <a:cs typeface="Source Sans Pro"/>
              </a:rPr>
              <a:t> </a:t>
            </a:r>
            <a:r>
              <a:rPr sz="1500" dirty="0">
                <a:solidFill>
                  <a:srgbClr val="231F20"/>
                </a:solidFill>
                <a:latin typeface="Source Sans Pro"/>
                <a:cs typeface="Source Sans Pro"/>
              </a:rPr>
              <a:t>grow</a:t>
            </a:r>
            <a:r>
              <a:rPr sz="1500" spc="65" dirty="0">
                <a:solidFill>
                  <a:srgbClr val="231F20"/>
                </a:solidFill>
                <a:latin typeface="Source Sans Pro"/>
                <a:cs typeface="Source Sans Pro"/>
              </a:rPr>
              <a:t> </a:t>
            </a:r>
            <a:r>
              <a:rPr sz="1500" dirty="0">
                <a:solidFill>
                  <a:srgbClr val="231F20"/>
                </a:solidFill>
                <a:latin typeface="Source Sans Pro"/>
                <a:cs typeface="Source Sans Pro"/>
              </a:rPr>
              <a:t>stronger</a:t>
            </a:r>
            <a:r>
              <a:rPr sz="1500" spc="65" dirty="0">
                <a:solidFill>
                  <a:srgbClr val="231F20"/>
                </a:solidFill>
                <a:latin typeface="Source Sans Pro"/>
                <a:cs typeface="Source Sans Pro"/>
              </a:rPr>
              <a:t> </a:t>
            </a:r>
            <a:r>
              <a:rPr sz="1500" dirty="0">
                <a:solidFill>
                  <a:srgbClr val="231F20"/>
                </a:solidFill>
                <a:latin typeface="Source Sans Pro"/>
                <a:cs typeface="Source Sans Pro"/>
              </a:rPr>
              <a:t>and</a:t>
            </a:r>
            <a:r>
              <a:rPr sz="1500" spc="65" dirty="0">
                <a:solidFill>
                  <a:srgbClr val="231F20"/>
                </a:solidFill>
                <a:latin typeface="Source Sans Pro"/>
                <a:cs typeface="Source Sans Pro"/>
              </a:rPr>
              <a:t> </a:t>
            </a:r>
            <a:r>
              <a:rPr sz="1500" dirty="0">
                <a:solidFill>
                  <a:srgbClr val="231F20"/>
                </a:solidFill>
                <a:latin typeface="Source Sans Pro"/>
                <a:cs typeface="Source Sans Pro"/>
              </a:rPr>
              <a:t>more</a:t>
            </a:r>
            <a:r>
              <a:rPr sz="1500" spc="65" dirty="0">
                <a:solidFill>
                  <a:srgbClr val="231F20"/>
                </a:solidFill>
                <a:latin typeface="Source Sans Pro"/>
                <a:cs typeface="Source Sans Pro"/>
              </a:rPr>
              <a:t> </a:t>
            </a:r>
            <a:r>
              <a:rPr sz="1500" spc="-10" dirty="0">
                <a:solidFill>
                  <a:srgbClr val="231F20"/>
                </a:solidFill>
                <a:latin typeface="Source Sans Pro"/>
                <a:cs typeface="Source Sans Pro"/>
              </a:rPr>
              <a:t>equitable, </a:t>
            </a:r>
            <a:r>
              <a:rPr sz="1500" dirty="0">
                <a:solidFill>
                  <a:srgbClr val="231F20"/>
                </a:solidFill>
                <a:latin typeface="Source Sans Pro"/>
                <a:cs typeface="Source Sans Pro"/>
              </a:rPr>
              <a:t>while</a:t>
            </a:r>
            <a:r>
              <a:rPr sz="1500" spc="65" dirty="0">
                <a:solidFill>
                  <a:srgbClr val="231F20"/>
                </a:solidFill>
                <a:latin typeface="Source Sans Pro"/>
                <a:cs typeface="Source Sans Pro"/>
              </a:rPr>
              <a:t> </a:t>
            </a:r>
            <a:r>
              <a:rPr sz="1500" dirty="0">
                <a:solidFill>
                  <a:srgbClr val="231F20"/>
                </a:solidFill>
                <a:latin typeface="Source Sans Pro"/>
                <a:cs typeface="Source Sans Pro"/>
              </a:rPr>
              <a:t>evolving</a:t>
            </a:r>
            <a:r>
              <a:rPr sz="1500" spc="65" dirty="0">
                <a:solidFill>
                  <a:srgbClr val="231F20"/>
                </a:solidFill>
                <a:latin typeface="Source Sans Pro"/>
                <a:cs typeface="Source Sans Pro"/>
              </a:rPr>
              <a:t> </a:t>
            </a:r>
            <a:r>
              <a:rPr sz="1500" dirty="0">
                <a:solidFill>
                  <a:srgbClr val="231F20"/>
                </a:solidFill>
                <a:latin typeface="Source Sans Pro"/>
                <a:cs typeface="Source Sans Pro"/>
              </a:rPr>
              <a:t>to</a:t>
            </a:r>
            <a:r>
              <a:rPr sz="1500" spc="70" dirty="0">
                <a:solidFill>
                  <a:srgbClr val="231F20"/>
                </a:solidFill>
                <a:latin typeface="Source Sans Pro"/>
                <a:cs typeface="Source Sans Pro"/>
              </a:rPr>
              <a:t> </a:t>
            </a:r>
            <a:r>
              <a:rPr sz="1500" dirty="0">
                <a:solidFill>
                  <a:srgbClr val="231F20"/>
                </a:solidFill>
                <a:latin typeface="Source Sans Pro"/>
                <a:cs typeface="Source Sans Pro"/>
              </a:rPr>
              <a:t>adapt</a:t>
            </a:r>
            <a:r>
              <a:rPr sz="1500" spc="65" dirty="0">
                <a:solidFill>
                  <a:srgbClr val="231F20"/>
                </a:solidFill>
                <a:latin typeface="Source Sans Pro"/>
                <a:cs typeface="Source Sans Pro"/>
              </a:rPr>
              <a:t> </a:t>
            </a:r>
            <a:r>
              <a:rPr sz="1500" dirty="0">
                <a:solidFill>
                  <a:srgbClr val="231F20"/>
                </a:solidFill>
                <a:latin typeface="Source Sans Pro"/>
                <a:cs typeface="Source Sans Pro"/>
              </a:rPr>
              <a:t>to</a:t>
            </a:r>
            <a:r>
              <a:rPr sz="1500" spc="70" dirty="0">
                <a:solidFill>
                  <a:srgbClr val="231F20"/>
                </a:solidFill>
                <a:latin typeface="Source Sans Pro"/>
                <a:cs typeface="Source Sans Pro"/>
              </a:rPr>
              <a:t> </a:t>
            </a:r>
            <a:r>
              <a:rPr sz="1500" dirty="0">
                <a:solidFill>
                  <a:srgbClr val="231F20"/>
                </a:solidFill>
                <a:latin typeface="Source Sans Pro"/>
                <a:cs typeface="Source Sans Pro"/>
              </a:rPr>
              <a:t>the</a:t>
            </a:r>
            <a:r>
              <a:rPr sz="1500" spc="65" dirty="0">
                <a:solidFill>
                  <a:srgbClr val="231F20"/>
                </a:solidFill>
                <a:latin typeface="Source Sans Pro"/>
                <a:cs typeface="Source Sans Pro"/>
              </a:rPr>
              <a:t> </a:t>
            </a:r>
            <a:r>
              <a:rPr sz="1500" dirty="0">
                <a:solidFill>
                  <a:srgbClr val="231F20"/>
                </a:solidFill>
                <a:latin typeface="Source Sans Pro"/>
                <a:cs typeface="Source Sans Pro"/>
              </a:rPr>
              <a:t>latest</a:t>
            </a:r>
            <a:r>
              <a:rPr sz="1500" spc="70" dirty="0">
                <a:solidFill>
                  <a:srgbClr val="231F20"/>
                </a:solidFill>
                <a:latin typeface="Source Sans Pro"/>
                <a:cs typeface="Source Sans Pro"/>
              </a:rPr>
              <a:t> </a:t>
            </a:r>
            <a:r>
              <a:rPr sz="1500" dirty="0">
                <a:solidFill>
                  <a:srgbClr val="231F20"/>
                </a:solidFill>
                <a:latin typeface="Source Sans Pro"/>
                <a:cs typeface="Source Sans Pro"/>
              </a:rPr>
              <a:t>challenges</a:t>
            </a:r>
            <a:r>
              <a:rPr sz="1500" spc="65" dirty="0">
                <a:solidFill>
                  <a:srgbClr val="231F20"/>
                </a:solidFill>
                <a:latin typeface="Source Sans Pro"/>
                <a:cs typeface="Source Sans Pro"/>
              </a:rPr>
              <a:t> </a:t>
            </a:r>
            <a:r>
              <a:rPr sz="1500" dirty="0">
                <a:solidFill>
                  <a:srgbClr val="231F20"/>
                </a:solidFill>
                <a:latin typeface="Source Sans Pro"/>
                <a:cs typeface="Source Sans Pro"/>
              </a:rPr>
              <a:t>and</a:t>
            </a:r>
            <a:r>
              <a:rPr sz="1500" spc="70" dirty="0">
                <a:solidFill>
                  <a:srgbClr val="231F20"/>
                </a:solidFill>
                <a:latin typeface="Source Sans Pro"/>
                <a:cs typeface="Source Sans Pro"/>
              </a:rPr>
              <a:t> </a:t>
            </a:r>
            <a:r>
              <a:rPr sz="1500" spc="-10" dirty="0">
                <a:solidFill>
                  <a:srgbClr val="231F20"/>
                </a:solidFill>
                <a:latin typeface="Source Sans Pro"/>
                <a:cs typeface="Source Sans Pro"/>
              </a:rPr>
              <a:t>opportunities.</a:t>
            </a:r>
            <a:endParaRPr sz="1500" dirty="0">
              <a:latin typeface="Source Sans Pro"/>
              <a:cs typeface="Source Sans Pro"/>
            </a:endParaRPr>
          </a:p>
        </p:txBody>
      </p:sp>
    </p:spTree>
    <p:extLst>
      <p:ext uri="{BB962C8B-B14F-4D97-AF65-F5344CB8AC3E}">
        <p14:creationId xmlns:p14="http://schemas.microsoft.com/office/powerpoint/2010/main" val="2258010791"/>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5F558CA-F7F1-4A2A-637D-23E59507CEF7}"/>
              </a:ext>
            </a:extLst>
          </p:cNvPr>
          <p:cNvSpPr/>
          <p:nvPr/>
        </p:nvSpPr>
        <p:spPr>
          <a:xfrm>
            <a:off x="4724400" y="3918112"/>
            <a:ext cx="5173980" cy="2554242"/>
          </a:xfrm>
          <a:prstGeom prst="roundRect">
            <a:avLst/>
          </a:prstGeom>
          <a:solidFill>
            <a:srgbClr val="369638">
              <a:alpha val="9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9DD320B-067B-4CEA-995A-DAB80328343F}"/>
              </a:ext>
            </a:extLst>
          </p:cNvPr>
          <p:cNvSpPr txBox="1"/>
          <p:nvPr/>
        </p:nvSpPr>
        <p:spPr>
          <a:xfrm>
            <a:off x="329671" y="829318"/>
            <a:ext cx="8484658" cy="523220"/>
          </a:xfrm>
          <a:prstGeom prst="rect">
            <a:avLst/>
          </a:prstGeom>
          <a:noFill/>
        </p:spPr>
        <p:txBody>
          <a:bodyPr wrap="square">
            <a:spAutoFit/>
          </a:bodyPr>
          <a:lstStyle/>
          <a:p>
            <a:pPr algn="ctr">
              <a:lnSpc>
                <a:spcPct val="60000"/>
              </a:lnSpc>
            </a:pPr>
            <a:r>
              <a:rPr lang="en-US" sz="6000" baseline="30000" dirty="0">
                <a:solidFill>
                  <a:srgbClr val="3FA248"/>
                </a:solidFill>
                <a:latin typeface="Source Sans Pro Black" panose="020B0803030403020204" pitchFamily="34" charset="0"/>
              </a:rPr>
              <a:t>Key Functions of an ACH</a:t>
            </a:r>
            <a:endParaRPr lang="en-US" sz="4800" baseline="30000" dirty="0">
              <a:solidFill>
                <a:srgbClr val="369638"/>
              </a:solidFill>
              <a:latin typeface="Source Sans Pro Black" panose="020B0803030403020204" pitchFamily="34" charset="0"/>
            </a:endParaRPr>
          </a:p>
        </p:txBody>
      </p:sp>
      <p:sp>
        <p:nvSpPr>
          <p:cNvPr id="6" name="object 12">
            <a:extLst>
              <a:ext uri="{FF2B5EF4-FFF2-40B4-BE49-F238E27FC236}">
                <a16:creationId xmlns:a16="http://schemas.microsoft.com/office/drawing/2014/main" id="{8C236FCE-34E2-898E-A246-5970C3BBFDC2}"/>
              </a:ext>
            </a:extLst>
          </p:cNvPr>
          <p:cNvSpPr txBox="1"/>
          <p:nvPr/>
        </p:nvSpPr>
        <p:spPr>
          <a:xfrm>
            <a:off x="996814" y="1465620"/>
            <a:ext cx="3228086" cy="4632678"/>
          </a:xfrm>
          <a:prstGeom prst="rect">
            <a:avLst/>
          </a:prstGeom>
        </p:spPr>
        <p:txBody>
          <a:bodyPr vert="horz" wrap="square" lIns="0" tIns="33655" rIns="0" bIns="0" rtlCol="0">
            <a:spAutoFit/>
          </a:bodyPr>
          <a:lstStyle/>
          <a:p>
            <a:pPr marL="12700">
              <a:lnSpc>
                <a:spcPct val="100000"/>
              </a:lnSpc>
              <a:spcBef>
                <a:spcPts val="265"/>
              </a:spcBef>
            </a:pPr>
            <a:r>
              <a:rPr sz="1400" b="1" dirty="0">
                <a:solidFill>
                  <a:srgbClr val="0097C4"/>
                </a:solidFill>
                <a:latin typeface="Source Sans Pro Black"/>
                <a:cs typeface="Source Sans Pro Black"/>
              </a:rPr>
              <a:t>Elevating</a:t>
            </a:r>
            <a:r>
              <a:rPr sz="1400" b="1" spc="130" dirty="0">
                <a:solidFill>
                  <a:srgbClr val="0097C4"/>
                </a:solidFill>
                <a:latin typeface="Source Sans Pro Black"/>
                <a:cs typeface="Source Sans Pro Black"/>
              </a:rPr>
              <a:t> </a:t>
            </a:r>
            <a:r>
              <a:rPr sz="1400" b="1" dirty="0">
                <a:solidFill>
                  <a:srgbClr val="0097C4"/>
                </a:solidFill>
                <a:latin typeface="Source Sans Pro Black"/>
                <a:cs typeface="Source Sans Pro Black"/>
              </a:rPr>
              <a:t>Community</a:t>
            </a:r>
            <a:r>
              <a:rPr sz="1400" b="1" spc="130" dirty="0">
                <a:solidFill>
                  <a:srgbClr val="0097C4"/>
                </a:solidFill>
                <a:latin typeface="Source Sans Pro Black"/>
                <a:cs typeface="Source Sans Pro Black"/>
              </a:rPr>
              <a:t> </a:t>
            </a:r>
            <a:r>
              <a:rPr sz="1400" b="1" spc="-10" dirty="0">
                <a:solidFill>
                  <a:srgbClr val="0097C4"/>
                </a:solidFill>
                <a:latin typeface="Source Sans Pro Black"/>
                <a:cs typeface="Source Sans Pro Black"/>
              </a:rPr>
              <a:t>Voice</a:t>
            </a:r>
            <a:endParaRPr sz="1400" dirty="0">
              <a:solidFill>
                <a:srgbClr val="0097C4"/>
              </a:solidFill>
              <a:latin typeface="Source Sans Pro Black"/>
              <a:cs typeface="Source Sans Pro Black"/>
            </a:endParaRPr>
          </a:p>
          <a:p>
            <a:pPr marL="280035" indent="-106680">
              <a:lnSpc>
                <a:spcPct val="100000"/>
              </a:lnSpc>
              <a:spcBef>
                <a:spcPts val="165"/>
              </a:spcBef>
              <a:buChar char="•"/>
              <a:tabLst>
                <a:tab pos="280035" algn="l"/>
              </a:tabLst>
            </a:pPr>
            <a:r>
              <a:rPr sz="1100" dirty="0">
                <a:solidFill>
                  <a:srgbClr val="231F20"/>
                </a:solidFill>
                <a:latin typeface="Source Sans Pro"/>
                <a:cs typeface="Source Sans Pro"/>
              </a:rPr>
              <a:t>Inform,</a:t>
            </a:r>
            <a:r>
              <a:rPr sz="1100" spc="65" dirty="0">
                <a:solidFill>
                  <a:srgbClr val="231F20"/>
                </a:solidFill>
                <a:latin typeface="Source Sans Pro"/>
                <a:cs typeface="Source Sans Pro"/>
              </a:rPr>
              <a:t> </a:t>
            </a:r>
            <a:r>
              <a:rPr sz="1100" dirty="0">
                <a:solidFill>
                  <a:srgbClr val="231F20"/>
                </a:solidFill>
                <a:latin typeface="Source Sans Pro"/>
                <a:cs typeface="Source Sans Pro"/>
              </a:rPr>
              <a:t>engage</a:t>
            </a:r>
            <a:r>
              <a:rPr sz="1100" spc="70" dirty="0">
                <a:solidFill>
                  <a:srgbClr val="231F20"/>
                </a:solidFill>
                <a:latin typeface="Source Sans Pro"/>
                <a:cs typeface="Source Sans Pro"/>
              </a:rPr>
              <a:t> </a:t>
            </a:r>
            <a:r>
              <a:rPr sz="1100" dirty="0">
                <a:solidFill>
                  <a:srgbClr val="231F20"/>
                </a:solidFill>
                <a:latin typeface="Source Sans Pro"/>
                <a:cs typeface="Source Sans Pro"/>
              </a:rPr>
              <a:t>and</a:t>
            </a:r>
            <a:r>
              <a:rPr sz="1100" spc="70" dirty="0">
                <a:solidFill>
                  <a:srgbClr val="231F20"/>
                </a:solidFill>
                <a:latin typeface="Source Sans Pro"/>
                <a:cs typeface="Source Sans Pro"/>
              </a:rPr>
              <a:t> </a:t>
            </a:r>
            <a:r>
              <a:rPr sz="1100" dirty="0">
                <a:solidFill>
                  <a:srgbClr val="231F20"/>
                </a:solidFill>
                <a:latin typeface="Source Sans Pro"/>
                <a:cs typeface="Source Sans Pro"/>
              </a:rPr>
              <a:t>activate</a:t>
            </a:r>
            <a:r>
              <a:rPr sz="1100" spc="70" dirty="0">
                <a:solidFill>
                  <a:srgbClr val="231F20"/>
                </a:solidFill>
                <a:latin typeface="Source Sans Pro"/>
                <a:cs typeface="Source Sans Pro"/>
              </a:rPr>
              <a:t> </a:t>
            </a:r>
            <a:r>
              <a:rPr sz="1100" dirty="0">
                <a:solidFill>
                  <a:srgbClr val="231F20"/>
                </a:solidFill>
                <a:latin typeface="Source Sans Pro"/>
                <a:cs typeface="Source Sans Pro"/>
              </a:rPr>
              <a:t>community</a:t>
            </a:r>
            <a:r>
              <a:rPr sz="1100" spc="70" dirty="0">
                <a:solidFill>
                  <a:srgbClr val="231F20"/>
                </a:solidFill>
                <a:latin typeface="Source Sans Pro"/>
                <a:cs typeface="Source Sans Pro"/>
              </a:rPr>
              <a:t> </a:t>
            </a:r>
            <a:r>
              <a:rPr sz="1100" dirty="0">
                <a:solidFill>
                  <a:srgbClr val="231F20"/>
                </a:solidFill>
                <a:latin typeface="Source Sans Pro"/>
                <a:cs typeface="Source Sans Pro"/>
              </a:rPr>
              <a:t>leaders</a:t>
            </a:r>
            <a:r>
              <a:rPr sz="1100" spc="70" dirty="0">
                <a:solidFill>
                  <a:srgbClr val="231F20"/>
                </a:solidFill>
                <a:latin typeface="Source Sans Pro"/>
                <a:cs typeface="Source Sans Pro"/>
              </a:rPr>
              <a:t> </a:t>
            </a:r>
            <a:r>
              <a:rPr sz="1100" dirty="0">
                <a:solidFill>
                  <a:srgbClr val="231F20"/>
                </a:solidFill>
                <a:latin typeface="Source Sans Pro"/>
                <a:cs typeface="Source Sans Pro"/>
              </a:rPr>
              <a:t>and</a:t>
            </a:r>
            <a:r>
              <a:rPr sz="1100" spc="70" dirty="0">
                <a:solidFill>
                  <a:srgbClr val="231F20"/>
                </a:solidFill>
                <a:latin typeface="Source Sans Pro"/>
                <a:cs typeface="Source Sans Pro"/>
              </a:rPr>
              <a:t> </a:t>
            </a:r>
            <a:r>
              <a:rPr sz="1100" spc="-10" dirty="0">
                <a:solidFill>
                  <a:srgbClr val="231F20"/>
                </a:solidFill>
                <a:latin typeface="Source Sans Pro"/>
                <a:cs typeface="Source Sans Pro"/>
              </a:rPr>
              <a:t>residents</a:t>
            </a:r>
            <a:endParaRPr sz="1100" dirty="0">
              <a:latin typeface="Source Sans Pro"/>
              <a:cs typeface="Source Sans Pro"/>
            </a:endParaRPr>
          </a:p>
          <a:p>
            <a:pPr marL="280035" indent="-106680">
              <a:lnSpc>
                <a:spcPct val="100000"/>
              </a:lnSpc>
              <a:spcBef>
                <a:spcPts val="190"/>
              </a:spcBef>
              <a:buChar char="•"/>
              <a:tabLst>
                <a:tab pos="280035" algn="l"/>
              </a:tabLst>
            </a:pPr>
            <a:r>
              <a:rPr sz="1100" dirty="0">
                <a:solidFill>
                  <a:srgbClr val="231F20"/>
                </a:solidFill>
                <a:latin typeface="Source Sans Pro"/>
                <a:cs typeface="Source Sans Pro"/>
              </a:rPr>
              <a:t>Recruit</a:t>
            </a:r>
            <a:r>
              <a:rPr sz="1100" spc="85" dirty="0">
                <a:solidFill>
                  <a:srgbClr val="231F20"/>
                </a:solidFill>
                <a:latin typeface="Source Sans Pro"/>
                <a:cs typeface="Source Sans Pro"/>
              </a:rPr>
              <a:t> </a:t>
            </a:r>
            <a:r>
              <a:rPr sz="1100" dirty="0">
                <a:solidFill>
                  <a:srgbClr val="231F20"/>
                </a:solidFill>
                <a:latin typeface="Source Sans Pro"/>
                <a:cs typeface="Source Sans Pro"/>
              </a:rPr>
              <a:t>resident</a:t>
            </a:r>
            <a:r>
              <a:rPr sz="1100" spc="85" dirty="0">
                <a:solidFill>
                  <a:srgbClr val="231F20"/>
                </a:solidFill>
                <a:latin typeface="Source Sans Pro"/>
                <a:cs typeface="Source Sans Pro"/>
              </a:rPr>
              <a:t> </a:t>
            </a:r>
            <a:r>
              <a:rPr sz="1100" spc="-10" dirty="0">
                <a:solidFill>
                  <a:srgbClr val="231F20"/>
                </a:solidFill>
                <a:latin typeface="Source Sans Pro"/>
                <a:cs typeface="Source Sans Pro"/>
              </a:rPr>
              <a:t>participation</a:t>
            </a:r>
            <a:endParaRPr sz="1100" dirty="0">
              <a:latin typeface="Source Sans Pro"/>
              <a:cs typeface="Source Sans Pro"/>
            </a:endParaRPr>
          </a:p>
          <a:p>
            <a:pPr marL="280035" indent="-106680">
              <a:lnSpc>
                <a:spcPct val="100000"/>
              </a:lnSpc>
              <a:spcBef>
                <a:spcPts val="185"/>
              </a:spcBef>
              <a:buChar char="•"/>
              <a:tabLst>
                <a:tab pos="280035" algn="l"/>
              </a:tabLst>
            </a:pPr>
            <a:r>
              <a:rPr sz="1100" dirty="0">
                <a:solidFill>
                  <a:srgbClr val="231F20"/>
                </a:solidFill>
                <a:latin typeface="Source Sans Pro"/>
                <a:cs typeface="Source Sans Pro"/>
              </a:rPr>
              <a:t>Ensure</a:t>
            </a:r>
            <a:r>
              <a:rPr sz="1100" spc="70" dirty="0">
                <a:solidFill>
                  <a:srgbClr val="231F20"/>
                </a:solidFill>
                <a:latin typeface="Source Sans Pro"/>
                <a:cs typeface="Source Sans Pro"/>
              </a:rPr>
              <a:t> </a:t>
            </a:r>
            <a:r>
              <a:rPr sz="1100" dirty="0">
                <a:solidFill>
                  <a:srgbClr val="231F20"/>
                </a:solidFill>
                <a:latin typeface="Source Sans Pro"/>
                <a:cs typeface="Source Sans Pro"/>
              </a:rPr>
              <a:t>residents</a:t>
            </a:r>
            <a:r>
              <a:rPr sz="1100" spc="70" dirty="0">
                <a:solidFill>
                  <a:srgbClr val="231F20"/>
                </a:solidFill>
                <a:latin typeface="Source Sans Pro"/>
                <a:cs typeface="Source Sans Pro"/>
              </a:rPr>
              <a:t> </a:t>
            </a:r>
            <a:r>
              <a:rPr sz="1100" dirty="0">
                <a:solidFill>
                  <a:srgbClr val="231F20"/>
                </a:solidFill>
                <a:latin typeface="Source Sans Pro"/>
                <a:cs typeface="Source Sans Pro"/>
              </a:rPr>
              <a:t>have</a:t>
            </a:r>
            <a:r>
              <a:rPr sz="1100" spc="75" dirty="0">
                <a:solidFill>
                  <a:srgbClr val="231F20"/>
                </a:solidFill>
                <a:latin typeface="Source Sans Pro"/>
                <a:cs typeface="Source Sans Pro"/>
              </a:rPr>
              <a:t> </a:t>
            </a:r>
            <a:r>
              <a:rPr sz="1100" dirty="0">
                <a:solidFill>
                  <a:srgbClr val="231F20"/>
                </a:solidFill>
                <a:latin typeface="Source Sans Pro"/>
                <a:cs typeface="Source Sans Pro"/>
              </a:rPr>
              <a:t>a</a:t>
            </a:r>
            <a:r>
              <a:rPr sz="1100" spc="70" dirty="0">
                <a:solidFill>
                  <a:srgbClr val="231F20"/>
                </a:solidFill>
                <a:latin typeface="Source Sans Pro"/>
                <a:cs typeface="Source Sans Pro"/>
              </a:rPr>
              <a:t> </a:t>
            </a:r>
            <a:r>
              <a:rPr sz="1100" dirty="0">
                <a:solidFill>
                  <a:srgbClr val="231F20"/>
                </a:solidFill>
                <a:latin typeface="Source Sans Pro"/>
                <a:cs typeface="Source Sans Pro"/>
              </a:rPr>
              <a:t>role</a:t>
            </a:r>
            <a:r>
              <a:rPr sz="1100" spc="70" dirty="0">
                <a:solidFill>
                  <a:srgbClr val="231F20"/>
                </a:solidFill>
                <a:latin typeface="Source Sans Pro"/>
                <a:cs typeface="Source Sans Pro"/>
              </a:rPr>
              <a:t> </a:t>
            </a:r>
            <a:r>
              <a:rPr sz="1100" dirty="0">
                <a:solidFill>
                  <a:srgbClr val="231F20"/>
                </a:solidFill>
                <a:latin typeface="Source Sans Pro"/>
                <a:cs typeface="Source Sans Pro"/>
              </a:rPr>
              <a:t>in</a:t>
            </a:r>
            <a:r>
              <a:rPr sz="1100" spc="75" dirty="0">
                <a:solidFill>
                  <a:srgbClr val="231F20"/>
                </a:solidFill>
                <a:latin typeface="Source Sans Pro"/>
                <a:cs typeface="Source Sans Pro"/>
              </a:rPr>
              <a:t> </a:t>
            </a:r>
            <a:r>
              <a:rPr sz="1100" dirty="0">
                <a:solidFill>
                  <a:srgbClr val="231F20"/>
                </a:solidFill>
                <a:latin typeface="Source Sans Pro"/>
                <a:cs typeface="Source Sans Pro"/>
              </a:rPr>
              <a:t>decision</a:t>
            </a:r>
            <a:r>
              <a:rPr lang="en-US" sz="1100" dirty="0">
                <a:solidFill>
                  <a:srgbClr val="231F20"/>
                </a:solidFill>
                <a:latin typeface="Source Sans Pro"/>
                <a:cs typeface="Source Sans Pro"/>
              </a:rPr>
              <a:t>-</a:t>
            </a:r>
            <a:r>
              <a:rPr sz="1100" spc="-10" dirty="0">
                <a:solidFill>
                  <a:srgbClr val="231F20"/>
                </a:solidFill>
                <a:latin typeface="Source Sans Pro"/>
                <a:cs typeface="Source Sans Pro"/>
              </a:rPr>
              <a:t>making</a:t>
            </a:r>
            <a:endParaRPr sz="1050" dirty="0">
              <a:latin typeface="Source Sans Pro"/>
              <a:cs typeface="Source Sans Pro"/>
            </a:endParaRPr>
          </a:p>
          <a:p>
            <a:pPr marL="12700">
              <a:lnSpc>
                <a:spcPct val="100000"/>
              </a:lnSpc>
            </a:pPr>
            <a:endParaRPr lang="en-US" b="1" dirty="0">
              <a:solidFill>
                <a:srgbClr val="0097C4"/>
              </a:solidFill>
              <a:latin typeface="Source Sans Pro Black"/>
              <a:cs typeface="Source Sans Pro Black"/>
            </a:endParaRPr>
          </a:p>
          <a:p>
            <a:pPr marL="12700">
              <a:lnSpc>
                <a:spcPct val="100000"/>
              </a:lnSpc>
            </a:pPr>
            <a:r>
              <a:rPr sz="1400" b="1" dirty="0">
                <a:solidFill>
                  <a:srgbClr val="0097C4"/>
                </a:solidFill>
                <a:latin typeface="Source Sans Pro Black"/>
                <a:cs typeface="Source Sans Pro Black"/>
              </a:rPr>
              <a:t>Facilitating</a:t>
            </a:r>
            <a:r>
              <a:rPr sz="1400" b="1" spc="75" dirty="0">
                <a:solidFill>
                  <a:srgbClr val="0097C4"/>
                </a:solidFill>
                <a:latin typeface="Source Sans Pro Black"/>
                <a:cs typeface="Source Sans Pro Black"/>
              </a:rPr>
              <a:t> </a:t>
            </a:r>
            <a:r>
              <a:rPr sz="1400" b="1" spc="-10" dirty="0">
                <a:solidFill>
                  <a:srgbClr val="0097C4"/>
                </a:solidFill>
                <a:latin typeface="Source Sans Pro Black"/>
                <a:cs typeface="Source Sans Pro Black"/>
              </a:rPr>
              <a:t>Action</a:t>
            </a:r>
            <a:endParaRPr sz="1400" dirty="0">
              <a:solidFill>
                <a:srgbClr val="0097C4"/>
              </a:solidFill>
              <a:latin typeface="Source Sans Pro Black"/>
              <a:cs typeface="Source Sans Pro Black"/>
            </a:endParaRPr>
          </a:p>
          <a:p>
            <a:pPr marL="280035" indent="-106680">
              <a:lnSpc>
                <a:spcPct val="100000"/>
              </a:lnSpc>
              <a:spcBef>
                <a:spcPts val="170"/>
              </a:spcBef>
              <a:buChar char="•"/>
              <a:tabLst>
                <a:tab pos="280035" algn="l"/>
              </a:tabLst>
            </a:pPr>
            <a:r>
              <a:rPr sz="1100" dirty="0">
                <a:solidFill>
                  <a:srgbClr val="231F20"/>
                </a:solidFill>
                <a:latin typeface="Source Sans Pro"/>
                <a:cs typeface="Source Sans Pro"/>
              </a:rPr>
              <a:t>Engage</a:t>
            </a:r>
            <a:r>
              <a:rPr sz="1100" spc="75" dirty="0">
                <a:solidFill>
                  <a:srgbClr val="231F20"/>
                </a:solidFill>
                <a:latin typeface="Source Sans Pro"/>
                <a:cs typeface="Source Sans Pro"/>
              </a:rPr>
              <a:t> </a:t>
            </a:r>
            <a:r>
              <a:rPr sz="1100" dirty="0">
                <a:solidFill>
                  <a:srgbClr val="231F20"/>
                </a:solidFill>
                <a:latin typeface="Source Sans Pro"/>
                <a:cs typeface="Source Sans Pro"/>
              </a:rPr>
              <a:t>employers,</a:t>
            </a:r>
            <a:r>
              <a:rPr sz="1100" spc="75" dirty="0">
                <a:solidFill>
                  <a:srgbClr val="231F20"/>
                </a:solidFill>
                <a:latin typeface="Source Sans Pro"/>
                <a:cs typeface="Source Sans Pro"/>
              </a:rPr>
              <a:t> </a:t>
            </a:r>
            <a:r>
              <a:rPr sz="1100" dirty="0">
                <a:solidFill>
                  <a:srgbClr val="231F20"/>
                </a:solidFill>
                <a:latin typeface="Source Sans Pro"/>
                <a:cs typeface="Source Sans Pro"/>
              </a:rPr>
              <a:t>sectors,</a:t>
            </a:r>
            <a:r>
              <a:rPr sz="1100" spc="75" dirty="0">
                <a:solidFill>
                  <a:srgbClr val="231F20"/>
                </a:solidFill>
                <a:latin typeface="Source Sans Pro"/>
                <a:cs typeface="Source Sans Pro"/>
              </a:rPr>
              <a:t> </a:t>
            </a:r>
            <a:r>
              <a:rPr sz="1100" dirty="0">
                <a:solidFill>
                  <a:srgbClr val="231F20"/>
                </a:solidFill>
                <a:latin typeface="Source Sans Pro"/>
                <a:cs typeface="Source Sans Pro"/>
              </a:rPr>
              <a:t>systems</a:t>
            </a:r>
            <a:r>
              <a:rPr sz="1100" spc="75" dirty="0">
                <a:solidFill>
                  <a:srgbClr val="231F20"/>
                </a:solidFill>
                <a:latin typeface="Source Sans Pro"/>
                <a:cs typeface="Source Sans Pro"/>
              </a:rPr>
              <a:t> </a:t>
            </a:r>
            <a:r>
              <a:rPr sz="1100" dirty="0">
                <a:solidFill>
                  <a:srgbClr val="231F20"/>
                </a:solidFill>
                <a:latin typeface="Source Sans Pro"/>
                <a:cs typeface="Source Sans Pro"/>
              </a:rPr>
              <a:t>and</a:t>
            </a:r>
            <a:r>
              <a:rPr sz="1100" spc="75" dirty="0">
                <a:solidFill>
                  <a:srgbClr val="231F20"/>
                </a:solidFill>
                <a:latin typeface="Source Sans Pro"/>
                <a:cs typeface="Source Sans Pro"/>
              </a:rPr>
              <a:t> </a:t>
            </a:r>
            <a:r>
              <a:rPr sz="1100" spc="-10" dirty="0">
                <a:solidFill>
                  <a:srgbClr val="231F20"/>
                </a:solidFill>
                <a:latin typeface="Source Sans Pro"/>
                <a:cs typeface="Source Sans Pro"/>
              </a:rPr>
              <a:t>residents</a:t>
            </a:r>
            <a:endParaRPr sz="1100" dirty="0">
              <a:latin typeface="Source Sans Pro"/>
              <a:cs typeface="Source Sans Pro"/>
            </a:endParaRPr>
          </a:p>
          <a:p>
            <a:pPr marL="280035" indent="-106680">
              <a:lnSpc>
                <a:spcPct val="100000"/>
              </a:lnSpc>
              <a:spcBef>
                <a:spcPts val="185"/>
              </a:spcBef>
              <a:buChar char="•"/>
              <a:tabLst>
                <a:tab pos="280035" algn="l"/>
              </a:tabLst>
            </a:pPr>
            <a:r>
              <a:rPr sz="1100" dirty="0">
                <a:solidFill>
                  <a:srgbClr val="231F20"/>
                </a:solidFill>
                <a:latin typeface="Source Sans Pro"/>
                <a:cs typeface="Source Sans Pro"/>
              </a:rPr>
              <a:t>Convene</a:t>
            </a:r>
            <a:r>
              <a:rPr sz="1100" spc="85" dirty="0">
                <a:solidFill>
                  <a:srgbClr val="231F20"/>
                </a:solidFill>
                <a:latin typeface="Source Sans Pro"/>
                <a:cs typeface="Source Sans Pro"/>
              </a:rPr>
              <a:t> </a:t>
            </a:r>
            <a:r>
              <a:rPr sz="1100" dirty="0">
                <a:solidFill>
                  <a:srgbClr val="231F20"/>
                </a:solidFill>
                <a:latin typeface="Source Sans Pro"/>
                <a:cs typeface="Source Sans Pro"/>
              </a:rPr>
              <a:t>stakeholders</a:t>
            </a:r>
            <a:r>
              <a:rPr sz="1100" spc="90" dirty="0">
                <a:solidFill>
                  <a:srgbClr val="231F20"/>
                </a:solidFill>
                <a:latin typeface="Source Sans Pro"/>
                <a:cs typeface="Source Sans Pro"/>
              </a:rPr>
              <a:t> </a:t>
            </a:r>
            <a:r>
              <a:rPr sz="1100" dirty="0">
                <a:solidFill>
                  <a:srgbClr val="231F20"/>
                </a:solidFill>
                <a:latin typeface="Source Sans Pro"/>
                <a:cs typeface="Source Sans Pro"/>
              </a:rPr>
              <a:t>for</a:t>
            </a:r>
            <a:r>
              <a:rPr sz="1100" spc="85" dirty="0">
                <a:solidFill>
                  <a:srgbClr val="231F20"/>
                </a:solidFill>
                <a:latin typeface="Source Sans Pro"/>
                <a:cs typeface="Source Sans Pro"/>
              </a:rPr>
              <a:t> </a:t>
            </a:r>
            <a:r>
              <a:rPr sz="1100" dirty="0">
                <a:solidFill>
                  <a:srgbClr val="231F20"/>
                </a:solidFill>
                <a:latin typeface="Source Sans Pro"/>
                <a:cs typeface="Source Sans Pro"/>
              </a:rPr>
              <a:t>cross-sector</a:t>
            </a:r>
            <a:r>
              <a:rPr sz="1100" spc="90" dirty="0">
                <a:solidFill>
                  <a:srgbClr val="231F20"/>
                </a:solidFill>
                <a:latin typeface="Source Sans Pro"/>
                <a:cs typeface="Source Sans Pro"/>
              </a:rPr>
              <a:t> </a:t>
            </a:r>
            <a:r>
              <a:rPr sz="1100" spc="-10" dirty="0">
                <a:solidFill>
                  <a:srgbClr val="231F20"/>
                </a:solidFill>
                <a:latin typeface="Source Sans Pro"/>
                <a:cs typeface="Source Sans Pro"/>
              </a:rPr>
              <a:t>collaboration</a:t>
            </a:r>
            <a:endParaRPr sz="1100" dirty="0">
              <a:latin typeface="Source Sans Pro"/>
              <a:cs typeface="Source Sans Pro"/>
            </a:endParaRPr>
          </a:p>
          <a:p>
            <a:pPr marL="280035" indent="-106680">
              <a:lnSpc>
                <a:spcPct val="100000"/>
              </a:lnSpc>
              <a:spcBef>
                <a:spcPts val="190"/>
              </a:spcBef>
              <a:buChar char="•"/>
              <a:tabLst>
                <a:tab pos="280035" algn="l"/>
              </a:tabLst>
            </a:pPr>
            <a:r>
              <a:rPr sz="1100" dirty="0">
                <a:solidFill>
                  <a:srgbClr val="231F20"/>
                </a:solidFill>
                <a:latin typeface="Source Sans Pro"/>
                <a:cs typeface="Source Sans Pro"/>
              </a:rPr>
              <a:t>Provide</a:t>
            </a:r>
            <a:r>
              <a:rPr sz="1100" spc="85" dirty="0">
                <a:solidFill>
                  <a:srgbClr val="231F20"/>
                </a:solidFill>
                <a:latin typeface="Source Sans Pro"/>
                <a:cs typeface="Source Sans Pro"/>
              </a:rPr>
              <a:t> </a:t>
            </a:r>
            <a:r>
              <a:rPr sz="1100" dirty="0">
                <a:solidFill>
                  <a:srgbClr val="231F20"/>
                </a:solidFill>
                <a:latin typeface="Source Sans Pro"/>
                <a:cs typeface="Source Sans Pro"/>
              </a:rPr>
              <a:t>technical</a:t>
            </a:r>
            <a:r>
              <a:rPr sz="1100" spc="85" dirty="0">
                <a:solidFill>
                  <a:srgbClr val="231F20"/>
                </a:solidFill>
                <a:latin typeface="Source Sans Pro"/>
                <a:cs typeface="Source Sans Pro"/>
              </a:rPr>
              <a:t> </a:t>
            </a:r>
            <a:r>
              <a:rPr sz="1100" spc="-10" dirty="0">
                <a:solidFill>
                  <a:srgbClr val="231F20"/>
                </a:solidFill>
                <a:latin typeface="Source Sans Pro"/>
                <a:cs typeface="Source Sans Pro"/>
              </a:rPr>
              <a:t>assistance</a:t>
            </a:r>
            <a:endParaRPr sz="1100" dirty="0">
              <a:latin typeface="Source Sans Pro"/>
              <a:cs typeface="Source Sans Pro"/>
            </a:endParaRPr>
          </a:p>
          <a:p>
            <a:pPr marL="280035" indent="-106680">
              <a:lnSpc>
                <a:spcPct val="100000"/>
              </a:lnSpc>
              <a:spcBef>
                <a:spcPts val="185"/>
              </a:spcBef>
              <a:buChar char="•"/>
              <a:tabLst>
                <a:tab pos="280035" algn="l"/>
              </a:tabLst>
            </a:pPr>
            <a:r>
              <a:rPr sz="1100" dirty="0">
                <a:solidFill>
                  <a:srgbClr val="231F20"/>
                </a:solidFill>
                <a:latin typeface="Source Sans Pro"/>
                <a:cs typeface="Source Sans Pro"/>
              </a:rPr>
              <a:t>Facilitate</a:t>
            </a:r>
            <a:r>
              <a:rPr sz="1100" spc="50" dirty="0">
                <a:solidFill>
                  <a:srgbClr val="231F20"/>
                </a:solidFill>
                <a:latin typeface="Source Sans Pro"/>
                <a:cs typeface="Source Sans Pro"/>
              </a:rPr>
              <a:t> </a:t>
            </a:r>
            <a:r>
              <a:rPr sz="1100" dirty="0">
                <a:solidFill>
                  <a:srgbClr val="231F20"/>
                </a:solidFill>
                <a:latin typeface="Source Sans Pro"/>
                <a:cs typeface="Source Sans Pro"/>
              </a:rPr>
              <a:t>data</a:t>
            </a:r>
            <a:r>
              <a:rPr sz="1100" spc="45" dirty="0">
                <a:solidFill>
                  <a:srgbClr val="231F20"/>
                </a:solidFill>
                <a:latin typeface="Source Sans Pro"/>
                <a:cs typeface="Source Sans Pro"/>
              </a:rPr>
              <a:t> </a:t>
            </a:r>
            <a:r>
              <a:rPr sz="1100" dirty="0">
                <a:solidFill>
                  <a:srgbClr val="231F20"/>
                </a:solidFill>
                <a:latin typeface="Source Sans Pro"/>
                <a:cs typeface="Source Sans Pro"/>
              </a:rPr>
              <a:t>sharing</a:t>
            </a:r>
            <a:r>
              <a:rPr sz="1100" spc="50" dirty="0">
                <a:solidFill>
                  <a:srgbClr val="231F20"/>
                </a:solidFill>
                <a:latin typeface="Source Sans Pro"/>
                <a:cs typeface="Source Sans Pro"/>
              </a:rPr>
              <a:t> </a:t>
            </a:r>
            <a:r>
              <a:rPr sz="1100" dirty="0">
                <a:solidFill>
                  <a:srgbClr val="231F20"/>
                </a:solidFill>
                <a:latin typeface="Source Sans Pro"/>
                <a:cs typeface="Source Sans Pro"/>
              </a:rPr>
              <a:t>and</a:t>
            </a:r>
            <a:r>
              <a:rPr sz="1100" spc="50" dirty="0">
                <a:solidFill>
                  <a:srgbClr val="231F20"/>
                </a:solidFill>
                <a:latin typeface="Source Sans Pro"/>
                <a:cs typeface="Source Sans Pro"/>
              </a:rPr>
              <a:t> </a:t>
            </a:r>
            <a:r>
              <a:rPr sz="1100" spc="-10" dirty="0">
                <a:solidFill>
                  <a:srgbClr val="231F20"/>
                </a:solidFill>
                <a:latin typeface="Source Sans Pro"/>
                <a:cs typeface="Source Sans Pro"/>
              </a:rPr>
              <a:t>analysis</a:t>
            </a:r>
            <a:endParaRPr sz="1100" dirty="0">
              <a:latin typeface="Source Sans Pro"/>
              <a:cs typeface="Source Sans Pro"/>
            </a:endParaRPr>
          </a:p>
          <a:p>
            <a:pPr marL="280035" indent="-106680">
              <a:lnSpc>
                <a:spcPct val="100000"/>
              </a:lnSpc>
              <a:spcBef>
                <a:spcPts val="190"/>
              </a:spcBef>
              <a:buChar char="•"/>
              <a:tabLst>
                <a:tab pos="280035" algn="l"/>
              </a:tabLst>
            </a:pPr>
            <a:r>
              <a:rPr sz="1100" dirty="0">
                <a:solidFill>
                  <a:srgbClr val="231F20"/>
                </a:solidFill>
                <a:latin typeface="Source Sans Pro"/>
                <a:cs typeface="Source Sans Pro"/>
              </a:rPr>
              <a:t>Identify</a:t>
            </a:r>
            <a:r>
              <a:rPr sz="1100" spc="110" dirty="0">
                <a:solidFill>
                  <a:srgbClr val="231F20"/>
                </a:solidFill>
                <a:latin typeface="Source Sans Pro"/>
                <a:cs typeface="Source Sans Pro"/>
              </a:rPr>
              <a:t> </a:t>
            </a:r>
            <a:r>
              <a:rPr sz="1100" dirty="0">
                <a:solidFill>
                  <a:srgbClr val="231F20"/>
                </a:solidFill>
                <a:latin typeface="Source Sans Pro"/>
                <a:cs typeface="Source Sans Pro"/>
              </a:rPr>
              <a:t>community</a:t>
            </a:r>
            <a:r>
              <a:rPr sz="1100" spc="114" dirty="0">
                <a:solidFill>
                  <a:srgbClr val="231F20"/>
                </a:solidFill>
                <a:latin typeface="Source Sans Pro"/>
                <a:cs typeface="Source Sans Pro"/>
              </a:rPr>
              <a:t> </a:t>
            </a:r>
            <a:r>
              <a:rPr sz="1100" spc="-10" dirty="0">
                <a:solidFill>
                  <a:srgbClr val="231F20"/>
                </a:solidFill>
                <a:latin typeface="Source Sans Pro"/>
                <a:cs typeface="Source Sans Pro"/>
              </a:rPr>
              <a:t>assets</a:t>
            </a:r>
            <a:endParaRPr lang="en-US" sz="1100" spc="-10" dirty="0">
              <a:solidFill>
                <a:srgbClr val="231F20"/>
              </a:solidFill>
              <a:latin typeface="Source Sans Pro"/>
              <a:cs typeface="Source Sans Pro"/>
            </a:endParaRPr>
          </a:p>
          <a:p>
            <a:pPr marL="280035" indent="-106680">
              <a:lnSpc>
                <a:spcPct val="100000"/>
              </a:lnSpc>
              <a:spcBef>
                <a:spcPts val="190"/>
              </a:spcBef>
              <a:buChar char="•"/>
              <a:tabLst>
                <a:tab pos="280035" algn="l"/>
              </a:tabLst>
            </a:pPr>
            <a:endParaRPr lang="en-US" sz="1050" b="1" dirty="0">
              <a:solidFill>
                <a:srgbClr val="0097C4"/>
              </a:solidFill>
              <a:latin typeface="Source Sans Pro Black"/>
              <a:cs typeface="Source Sans Pro Black"/>
            </a:endParaRPr>
          </a:p>
          <a:p>
            <a:pPr marL="12700">
              <a:lnSpc>
                <a:spcPct val="100000"/>
              </a:lnSpc>
              <a:spcBef>
                <a:spcPts val="915"/>
              </a:spcBef>
            </a:pPr>
            <a:r>
              <a:rPr lang="en-US" sz="1400" b="1" dirty="0">
                <a:solidFill>
                  <a:srgbClr val="0097C4"/>
                </a:solidFill>
                <a:latin typeface="Source Sans Pro Black"/>
                <a:cs typeface="Source Sans Pro Black"/>
              </a:rPr>
              <a:t>Building</a:t>
            </a:r>
            <a:r>
              <a:rPr lang="en-US" sz="1400" b="1" spc="105" dirty="0">
                <a:solidFill>
                  <a:srgbClr val="0097C4"/>
                </a:solidFill>
                <a:latin typeface="Source Sans Pro Black"/>
                <a:cs typeface="Source Sans Pro Black"/>
              </a:rPr>
              <a:t> </a:t>
            </a:r>
            <a:r>
              <a:rPr lang="en-US" sz="1400" b="1" dirty="0">
                <a:solidFill>
                  <a:srgbClr val="0097C4"/>
                </a:solidFill>
                <a:latin typeface="Source Sans Pro Black"/>
                <a:cs typeface="Source Sans Pro Black"/>
              </a:rPr>
              <a:t>Sustainability</a:t>
            </a:r>
            <a:r>
              <a:rPr lang="en-US" sz="1400" b="1" spc="110" dirty="0">
                <a:solidFill>
                  <a:srgbClr val="0097C4"/>
                </a:solidFill>
                <a:latin typeface="Source Sans Pro Black"/>
                <a:cs typeface="Source Sans Pro Black"/>
              </a:rPr>
              <a:t> </a:t>
            </a:r>
            <a:r>
              <a:rPr lang="en-US" sz="1400" b="1" dirty="0">
                <a:solidFill>
                  <a:srgbClr val="0097C4"/>
                </a:solidFill>
                <a:latin typeface="Source Sans Pro Black"/>
                <a:cs typeface="Source Sans Pro Black"/>
              </a:rPr>
              <a:t>for</a:t>
            </a:r>
            <a:r>
              <a:rPr lang="en-US" sz="1400" b="1" spc="110" dirty="0">
                <a:solidFill>
                  <a:srgbClr val="0097C4"/>
                </a:solidFill>
                <a:latin typeface="Source Sans Pro Black"/>
                <a:cs typeface="Source Sans Pro Black"/>
              </a:rPr>
              <a:t> </a:t>
            </a:r>
            <a:r>
              <a:rPr lang="en-US" sz="1400" b="1" spc="-10" dirty="0">
                <a:solidFill>
                  <a:srgbClr val="0097C4"/>
                </a:solidFill>
                <a:latin typeface="Source Sans Pro Black"/>
                <a:cs typeface="Source Sans Pro Black"/>
              </a:rPr>
              <a:t>Impact</a:t>
            </a:r>
            <a:endParaRPr lang="en-US" sz="1400" dirty="0">
              <a:solidFill>
                <a:srgbClr val="0097C4"/>
              </a:solidFill>
              <a:latin typeface="Source Sans Pro Black"/>
              <a:cs typeface="Source Sans Pro Black"/>
            </a:endParaRPr>
          </a:p>
          <a:p>
            <a:pPr marL="280035" indent="-106680">
              <a:lnSpc>
                <a:spcPct val="100000"/>
              </a:lnSpc>
              <a:spcBef>
                <a:spcPts val="170"/>
              </a:spcBef>
              <a:buChar char="•"/>
              <a:tabLst>
                <a:tab pos="280035" algn="l"/>
              </a:tabLst>
            </a:pPr>
            <a:r>
              <a:rPr sz="1100" dirty="0">
                <a:solidFill>
                  <a:srgbClr val="231F20"/>
                </a:solidFill>
                <a:latin typeface="Source Sans Pro"/>
                <a:cs typeface="Source Sans Pro"/>
              </a:rPr>
              <a:t>Design</a:t>
            </a:r>
            <a:r>
              <a:rPr sz="1100" spc="80" dirty="0">
                <a:solidFill>
                  <a:srgbClr val="231F20"/>
                </a:solidFill>
                <a:latin typeface="Source Sans Pro"/>
                <a:cs typeface="Source Sans Pro"/>
              </a:rPr>
              <a:t> </a:t>
            </a:r>
            <a:r>
              <a:rPr sz="1100" dirty="0">
                <a:solidFill>
                  <a:srgbClr val="231F20"/>
                </a:solidFill>
                <a:latin typeface="Source Sans Pro"/>
                <a:cs typeface="Source Sans Pro"/>
              </a:rPr>
              <a:t>and</a:t>
            </a:r>
            <a:r>
              <a:rPr sz="1100" spc="80" dirty="0">
                <a:solidFill>
                  <a:srgbClr val="231F20"/>
                </a:solidFill>
                <a:latin typeface="Source Sans Pro"/>
                <a:cs typeface="Source Sans Pro"/>
              </a:rPr>
              <a:t> </a:t>
            </a:r>
            <a:r>
              <a:rPr sz="1100" dirty="0">
                <a:solidFill>
                  <a:srgbClr val="231F20"/>
                </a:solidFill>
                <a:latin typeface="Source Sans Pro"/>
                <a:cs typeface="Source Sans Pro"/>
              </a:rPr>
              <a:t>manage</a:t>
            </a:r>
            <a:r>
              <a:rPr sz="1100" spc="80" dirty="0">
                <a:solidFill>
                  <a:srgbClr val="231F20"/>
                </a:solidFill>
                <a:latin typeface="Source Sans Pro"/>
                <a:cs typeface="Source Sans Pro"/>
              </a:rPr>
              <a:t> </a:t>
            </a:r>
            <a:r>
              <a:rPr sz="1100" dirty="0">
                <a:solidFill>
                  <a:srgbClr val="231F20"/>
                </a:solidFill>
                <a:latin typeface="Source Sans Pro"/>
                <a:cs typeface="Source Sans Pro"/>
              </a:rPr>
              <a:t>ongoing</a:t>
            </a:r>
            <a:r>
              <a:rPr sz="1100" spc="80" dirty="0">
                <a:solidFill>
                  <a:srgbClr val="231F20"/>
                </a:solidFill>
                <a:latin typeface="Source Sans Pro"/>
                <a:cs typeface="Source Sans Pro"/>
              </a:rPr>
              <a:t> </a:t>
            </a:r>
            <a:r>
              <a:rPr sz="1100" dirty="0">
                <a:solidFill>
                  <a:srgbClr val="231F20"/>
                </a:solidFill>
                <a:latin typeface="Source Sans Pro"/>
                <a:cs typeface="Source Sans Pro"/>
              </a:rPr>
              <a:t>governance</a:t>
            </a:r>
            <a:r>
              <a:rPr sz="1100" spc="80" dirty="0">
                <a:solidFill>
                  <a:srgbClr val="231F20"/>
                </a:solidFill>
                <a:latin typeface="Source Sans Pro"/>
                <a:cs typeface="Source Sans Pro"/>
              </a:rPr>
              <a:t> </a:t>
            </a:r>
            <a:r>
              <a:rPr sz="1100" dirty="0">
                <a:solidFill>
                  <a:srgbClr val="231F20"/>
                </a:solidFill>
                <a:latin typeface="Source Sans Pro"/>
                <a:cs typeface="Source Sans Pro"/>
              </a:rPr>
              <a:t>and</a:t>
            </a:r>
            <a:r>
              <a:rPr sz="1100" spc="80" dirty="0">
                <a:solidFill>
                  <a:srgbClr val="231F20"/>
                </a:solidFill>
                <a:latin typeface="Source Sans Pro"/>
                <a:cs typeface="Source Sans Pro"/>
              </a:rPr>
              <a:t> </a:t>
            </a:r>
            <a:r>
              <a:rPr sz="1100" spc="-10" dirty="0">
                <a:solidFill>
                  <a:srgbClr val="231F20"/>
                </a:solidFill>
                <a:latin typeface="Source Sans Pro"/>
                <a:cs typeface="Source Sans Pro"/>
              </a:rPr>
              <a:t>infrastructure</a:t>
            </a:r>
            <a:endParaRPr sz="1100" dirty="0">
              <a:latin typeface="Source Sans Pro"/>
              <a:cs typeface="Source Sans Pro"/>
            </a:endParaRPr>
          </a:p>
          <a:p>
            <a:pPr marL="280035" indent="-106680">
              <a:lnSpc>
                <a:spcPct val="100000"/>
              </a:lnSpc>
              <a:spcBef>
                <a:spcPts val="185"/>
              </a:spcBef>
              <a:buChar char="•"/>
              <a:tabLst>
                <a:tab pos="280035" algn="l"/>
              </a:tabLst>
            </a:pPr>
            <a:r>
              <a:rPr sz="1100" dirty="0">
                <a:solidFill>
                  <a:srgbClr val="231F20"/>
                </a:solidFill>
                <a:latin typeface="Source Sans Pro"/>
                <a:cs typeface="Source Sans Pro"/>
              </a:rPr>
              <a:t>Ensure</a:t>
            </a:r>
            <a:r>
              <a:rPr sz="1100" spc="70" dirty="0">
                <a:solidFill>
                  <a:srgbClr val="231F20"/>
                </a:solidFill>
                <a:latin typeface="Source Sans Pro"/>
                <a:cs typeface="Source Sans Pro"/>
              </a:rPr>
              <a:t> </a:t>
            </a:r>
            <a:r>
              <a:rPr sz="1100" dirty="0">
                <a:solidFill>
                  <a:srgbClr val="231F20"/>
                </a:solidFill>
                <a:latin typeface="Source Sans Pro"/>
                <a:cs typeface="Source Sans Pro"/>
              </a:rPr>
              <a:t>leadership</a:t>
            </a:r>
            <a:r>
              <a:rPr sz="1100" spc="75" dirty="0">
                <a:solidFill>
                  <a:srgbClr val="231F20"/>
                </a:solidFill>
                <a:latin typeface="Source Sans Pro"/>
                <a:cs typeface="Source Sans Pro"/>
              </a:rPr>
              <a:t> </a:t>
            </a:r>
            <a:r>
              <a:rPr sz="1100" dirty="0">
                <a:solidFill>
                  <a:srgbClr val="231F20"/>
                </a:solidFill>
                <a:latin typeface="Source Sans Pro"/>
                <a:cs typeface="Source Sans Pro"/>
              </a:rPr>
              <a:t>is</a:t>
            </a:r>
            <a:r>
              <a:rPr sz="1100" spc="70" dirty="0">
                <a:solidFill>
                  <a:srgbClr val="231F20"/>
                </a:solidFill>
                <a:latin typeface="Source Sans Pro"/>
                <a:cs typeface="Source Sans Pro"/>
              </a:rPr>
              <a:t> </a:t>
            </a:r>
            <a:r>
              <a:rPr sz="1100" spc="-10" dirty="0">
                <a:solidFill>
                  <a:srgbClr val="231F20"/>
                </a:solidFill>
                <a:latin typeface="Source Sans Pro"/>
                <a:cs typeface="Source Sans Pro"/>
              </a:rPr>
              <a:t>distributed</a:t>
            </a:r>
            <a:endParaRPr sz="1100" dirty="0">
              <a:latin typeface="Source Sans Pro"/>
              <a:cs typeface="Source Sans Pro"/>
            </a:endParaRPr>
          </a:p>
          <a:p>
            <a:pPr marL="280035" indent="-106680">
              <a:lnSpc>
                <a:spcPct val="100000"/>
              </a:lnSpc>
              <a:spcBef>
                <a:spcPts val="185"/>
              </a:spcBef>
              <a:buChar char="•"/>
              <a:tabLst>
                <a:tab pos="280035" algn="l"/>
              </a:tabLst>
            </a:pPr>
            <a:r>
              <a:rPr sz="1100" dirty="0">
                <a:solidFill>
                  <a:srgbClr val="231F20"/>
                </a:solidFill>
                <a:latin typeface="Source Sans Pro"/>
                <a:cs typeface="Source Sans Pro"/>
              </a:rPr>
              <a:t>Maintain</a:t>
            </a:r>
            <a:r>
              <a:rPr sz="1100" spc="85" dirty="0">
                <a:solidFill>
                  <a:srgbClr val="231F20"/>
                </a:solidFill>
                <a:latin typeface="Source Sans Pro"/>
                <a:cs typeface="Source Sans Pro"/>
              </a:rPr>
              <a:t> </a:t>
            </a:r>
            <a:r>
              <a:rPr sz="1100" spc="-10" dirty="0">
                <a:solidFill>
                  <a:srgbClr val="231F20"/>
                </a:solidFill>
                <a:latin typeface="Source Sans Pro"/>
                <a:cs typeface="Source Sans Pro"/>
              </a:rPr>
              <a:t>communications</a:t>
            </a:r>
            <a:endParaRPr sz="1100" dirty="0">
              <a:latin typeface="Source Sans Pro"/>
              <a:cs typeface="Source Sans Pro"/>
            </a:endParaRPr>
          </a:p>
          <a:p>
            <a:pPr marL="280035" indent="-106680">
              <a:lnSpc>
                <a:spcPct val="100000"/>
              </a:lnSpc>
              <a:spcBef>
                <a:spcPts val="190"/>
              </a:spcBef>
              <a:buChar char="•"/>
              <a:tabLst>
                <a:tab pos="280035" algn="l"/>
              </a:tabLst>
            </a:pPr>
            <a:r>
              <a:rPr sz="1100" spc="-25" dirty="0">
                <a:solidFill>
                  <a:srgbClr val="231F20"/>
                </a:solidFill>
                <a:latin typeface="Source Sans Pro"/>
                <a:cs typeface="Source Sans Pro"/>
              </a:rPr>
              <a:t>Facilitate</a:t>
            </a:r>
            <a:r>
              <a:rPr sz="1100" spc="10" dirty="0">
                <a:solidFill>
                  <a:srgbClr val="231F20"/>
                </a:solidFill>
                <a:latin typeface="Source Sans Pro"/>
                <a:cs typeface="Source Sans Pro"/>
              </a:rPr>
              <a:t> </a:t>
            </a:r>
            <a:r>
              <a:rPr sz="1100" spc="-20" dirty="0">
                <a:solidFill>
                  <a:srgbClr val="231F20"/>
                </a:solidFill>
                <a:latin typeface="Source Sans Pro"/>
                <a:cs typeface="Source Sans Pro"/>
              </a:rPr>
              <a:t>fundraising</a:t>
            </a:r>
            <a:r>
              <a:rPr sz="1100" spc="15" dirty="0">
                <a:solidFill>
                  <a:srgbClr val="231F20"/>
                </a:solidFill>
                <a:latin typeface="Source Sans Pro"/>
                <a:cs typeface="Source Sans Pro"/>
              </a:rPr>
              <a:t> </a:t>
            </a:r>
            <a:r>
              <a:rPr sz="1100" dirty="0">
                <a:solidFill>
                  <a:srgbClr val="231F20"/>
                </a:solidFill>
                <a:latin typeface="Source Sans Pro"/>
                <a:cs typeface="Source Sans Pro"/>
              </a:rPr>
              <a:t>and</a:t>
            </a:r>
            <a:r>
              <a:rPr sz="1100" spc="15" dirty="0">
                <a:solidFill>
                  <a:srgbClr val="231F20"/>
                </a:solidFill>
                <a:latin typeface="Source Sans Pro"/>
                <a:cs typeface="Source Sans Pro"/>
              </a:rPr>
              <a:t> </a:t>
            </a:r>
            <a:r>
              <a:rPr sz="1100" spc="-10" dirty="0">
                <a:solidFill>
                  <a:srgbClr val="231F20"/>
                </a:solidFill>
                <a:latin typeface="Source Sans Pro"/>
                <a:cs typeface="Source Sans Pro"/>
              </a:rPr>
              <a:t>develop</a:t>
            </a:r>
            <a:r>
              <a:rPr sz="1100" spc="10" dirty="0">
                <a:solidFill>
                  <a:srgbClr val="231F20"/>
                </a:solidFill>
                <a:latin typeface="Source Sans Pro"/>
                <a:cs typeface="Source Sans Pro"/>
              </a:rPr>
              <a:t> </a:t>
            </a:r>
            <a:r>
              <a:rPr sz="1100" spc="-20" dirty="0">
                <a:solidFill>
                  <a:srgbClr val="231F20"/>
                </a:solidFill>
                <a:latin typeface="Source Sans Pro"/>
                <a:cs typeface="Source Sans Pro"/>
              </a:rPr>
              <a:t>sustainable</a:t>
            </a:r>
            <a:r>
              <a:rPr sz="1100" spc="15" dirty="0">
                <a:solidFill>
                  <a:srgbClr val="231F20"/>
                </a:solidFill>
                <a:latin typeface="Source Sans Pro"/>
                <a:cs typeface="Source Sans Pro"/>
              </a:rPr>
              <a:t> </a:t>
            </a:r>
            <a:r>
              <a:rPr sz="1100" spc="-10" dirty="0">
                <a:solidFill>
                  <a:srgbClr val="231F20"/>
                </a:solidFill>
                <a:latin typeface="Source Sans Pro"/>
                <a:cs typeface="Source Sans Pro"/>
              </a:rPr>
              <a:t>financing</a:t>
            </a:r>
            <a:endParaRPr sz="1100" dirty="0">
              <a:latin typeface="Source Sans Pro"/>
              <a:cs typeface="Source Sans Pro"/>
            </a:endParaRPr>
          </a:p>
          <a:p>
            <a:pPr marL="280035" indent="-106680">
              <a:lnSpc>
                <a:spcPct val="100000"/>
              </a:lnSpc>
              <a:spcBef>
                <a:spcPts val="185"/>
              </a:spcBef>
              <a:buChar char="•"/>
              <a:tabLst>
                <a:tab pos="280035" algn="l"/>
              </a:tabLst>
            </a:pPr>
            <a:r>
              <a:rPr sz="1100" dirty="0">
                <a:solidFill>
                  <a:srgbClr val="231F20"/>
                </a:solidFill>
                <a:latin typeface="Source Sans Pro"/>
                <a:cs typeface="Source Sans Pro"/>
              </a:rPr>
              <a:t>Monitor</a:t>
            </a:r>
            <a:r>
              <a:rPr sz="1100" spc="70" dirty="0">
                <a:solidFill>
                  <a:srgbClr val="231F20"/>
                </a:solidFill>
                <a:latin typeface="Source Sans Pro"/>
                <a:cs typeface="Source Sans Pro"/>
              </a:rPr>
              <a:t> </a:t>
            </a:r>
            <a:r>
              <a:rPr sz="1100" dirty="0">
                <a:solidFill>
                  <a:srgbClr val="231F20"/>
                </a:solidFill>
                <a:latin typeface="Source Sans Pro"/>
                <a:cs typeface="Source Sans Pro"/>
              </a:rPr>
              <a:t>progress</a:t>
            </a:r>
            <a:r>
              <a:rPr sz="1100" spc="75" dirty="0">
                <a:solidFill>
                  <a:srgbClr val="231F20"/>
                </a:solidFill>
                <a:latin typeface="Source Sans Pro"/>
                <a:cs typeface="Source Sans Pro"/>
              </a:rPr>
              <a:t> </a:t>
            </a:r>
            <a:r>
              <a:rPr sz="1100" dirty="0">
                <a:solidFill>
                  <a:srgbClr val="231F20"/>
                </a:solidFill>
                <a:latin typeface="Source Sans Pro"/>
                <a:cs typeface="Source Sans Pro"/>
              </a:rPr>
              <a:t>and</a:t>
            </a:r>
            <a:r>
              <a:rPr sz="1100" spc="75" dirty="0">
                <a:solidFill>
                  <a:srgbClr val="231F20"/>
                </a:solidFill>
                <a:latin typeface="Source Sans Pro"/>
                <a:cs typeface="Source Sans Pro"/>
              </a:rPr>
              <a:t> </a:t>
            </a:r>
            <a:r>
              <a:rPr sz="1100" dirty="0">
                <a:solidFill>
                  <a:srgbClr val="231F20"/>
                </a:solidFill>
                <a:latin typeface="Source Sans Pro"/>
                <a:cs typeface="Source Sans Pro"/>
              </a:rPr>
              <a:t>conduct</a:t>
            </a:r>
            <a:r>
              <a:rPr sz="1100" spc="70" dirty="0">
                <a:solidFill>
                  <a:srgbClr val="231F20"/>
                </a:solidFill>
                <a:latin typeface="Source Sans Pro"/>
                <a:cs typeface="Source Sans Pro"/>
              </a:rPr>
              <a:t> </a:t>
            </a:r>
            <a:r>
              <a:rPr sz="1100" spc="-10" dirty="0">
                <a:solidFill>
                  <a:srgbClr val="231F20"/>
                </a:solidFill>
                <a:latin typeface="Source Sans Pro"/>
                <a:cs typeface="Source Sans Pro"/>
              </a:rPr>
              <a:t>evaluations</a:t>
            </a:r>
            <a:endParaRPr sz="1100" dirty="0">
              <a:latin typeface="Source Sans Pro"/>
              <a:cs typeface="Source Sans Pro"/>
            </a:endParaRPr>
          </a:p>
        </p:txBody>
      </p:sp>
      <p:sp>
        <p:nvSpPr>
          <p:cNvPr id="7" name="object 12">
            <a:extLst>
              <a:ext uri="{FF2B5EF4-FFF2-40B4-BE49-F238E27FC236}">
                <a16:creationId xmlns:a16="http://schemas.microsoft.com/office/drawing/2014/main" id="{74DCCD1E-1F93-4635-9220-ECC44751ECDE}"/>
              </a:ext>
            </a:extLst>
          </p:cNvPr>
          <p:cNvSpPr txBox="1"/>
          <p:nvPr/>
        </p:nvSpPr>
        <p:spPr>
          <a:xfrm>
            <a:off x="5117221" y="1461822"/>
            <a:ext cx="3449066" cy="2185855"/>
          </a:xfrm>
          <a:prstGeom prst="rect">
            <a:avLst/>
          </a:prstGeom>
        </p:spPr>
        <p:txBody>
          <a:bodyPr vert="horz" wrap="square" lIns="0" tIns="33655" rIns="0" bIns="0" rtlCol="0">
            <a:spAutoFit/>
          </a:bodyPr>
          <a:lstStyle/>
          <a:p>
            <a:pPr marL="12700">
              <a:lnSpc>
                <a:spcPct val="100000"/>
              </a:lnSpc>
              <a:spcBef>
                <a:spcPts val="919"/>
              </a:spcBef>
            </a:pPr>
            <a:r>
              <a:rPr sz="1400" b="1" dirty="0">
                <a:solidFill>
                  <a:srgbClr val="0097C4"/>
                </a:solidFill>
                <a:latin typeface="Source Sans Pro Black"/>
                <a:cs typeface="Source Sans Pro Black"/>
              </a:rPr>
              <a:t>Stewarding</a:t>
            </a:r>
            <a:r>
              <a:rPr sz="1400" b="1" spc="75" dirty="0">
                <a:solidFill>
                  <a:srgbClr val="0097C4"/>
                </a:solidFill>
                <a:latin typeface="Source Sans Pro Black"/>
                <a:cs typeface="Source Sans Pro Black"/>
              </a:rPr>
              <a:t> </a:t>
            </a:r>
            <a:r>
              <a:rPr sz="1400" b="1" dirty="0">
                <a:solidFill>
                  <a:srgbClr val="0097C4"/>
                </a:solidFill>
                <a:latin typeface="Source Sans Pro Black"/>
                <a:cs typeface="Source Sans Pro Black"/>
              </a:rPr>
              <a:t>Systems</a:t>
            </a:r>
            <a:r>
              <a:rPr sz="1400" b="1" spc="75" dirty="0">
                <a:solidFill>
                  <a:srgbClr val="0097C4"/>
                </a:solidFill>
                <a:latin typeface="Source Sans Pro Black"/>
                <a:cs typeface="Source Sans Pro Black"/>
              </a:rPr>
              <a:t> </a:t>
            </a:r>
            <a:r>
              <a:rPr sz="1400" b="1" spc="-10" dirty="0">
                <a:solidFill>
                  <a:srgbClr val="0097C4"/>
                </a:solidFill>
                <a:latin typeface="Source Sans Pro Black"/>
                <a:cs typeface="Source Sans Pro Black"/>
              </a:rPr>
              <a:t>Change</a:t>
            </a:r>
            <a:endParaRPr sz="1400" dirty="0">
              <a:solidFill>
                <a:srgbClr val="0097C4"/>
              </a:solidFill>
              <a:latin typeface="Source Sans Pro Black"/>
              <a:cs typeface="Source Sans Pro Black"/>
            </a:endParaRPr>
          </a:p>
          <a:p>
            <a:pPr marL="280035" indent="-106680">
              <a:lnSpc>
                <a:spcPct val="100000"/>
              </a:lnSpc>
              <a:spcBef>
                <a:spcPts val="165"/>
              </a:spcBef>
              <a:buChar char="•"/>
              <a:tabLst>
                <a:tab pos="280035" algn="l"/>
              </a:tabLst>
            </a:pPr>
            <a:r>
              <a:rPr sz="1100" dirty="0">
                <a:solidFill>
                  <a:srgbClr val="231F20"/>
                </a:solidFill>
                <a:latin typeface="Source Sans Pro"/>
                <a:cs typeface="Source Sans Pro"/>
              </a:rPr>
              <a:t>Catalyze</a:t>
            </a:r>
            <a:r>
              <a:rPr sz="1100" spc="55" dirty="0">
                <a:solidFill>
                  <a:srgbClr val="231F20"/>
                </a:solidFill>
                <a:latin typeface="Source Sans Pro"/>
                <a:cs typeface="Source Sans Pro"/>
              </a:rPr>
              <a:t> </a:t>
            </a:r>
            <a:r>
              <a:rPr sz="1100" dirty="0">
                <a:solidFill>
                  <a:srgbClr val="231F20"/>
                </a:solidFill>
                <a:latin typeface="Source Sans Pro"/>
                <a:cs typeface="Source Sans Pro"/>
              </a:rPr>
              <a:t>innovative</a:t>
            </a:r>
            <a:r>
              <a:rPr sz="1100" spc="60" dirty="0">
                <a:solidFill>
                  <a:srgbClr val="231F20"/>
                </a:solidFill>
                <a:latin typeface="Source Sans Pro"/>
                <a:cs typeface="Source Sans Pro"/>
              </a:rPr>
              <a:t> </a:t>
            </a:r>
            <a:r>
              <a:rPr sz="1100" spc="-10" dirty="0">
                <a:solidFill>
                  <a:srgbClr val="231F20"/>
                </a:solidFill>
                <a:latin typeface="Source Sans Pro"/>
                <a:cs typeface="Source Sans Pro"/>
              </a:rPr>
              <a:t>thinking</a:t>
            </a:r>
            <a:endParaRPr sz="1100" dirty="0">
              <a:latin typeface="Source Sans Pro"/>
              <a:cs typeface="Source Sans Pro"/>
            </a:endParaRPr>
          </a:p>
          <a:p>
            <a:pPr marL="280035" indent="-106680">
              <a:lnSpc>
                <a:spcPct val="100000"/>
              </a:lnSpc>
              <a:spcBef>
                <a:spcPts val="190"/>
              </a:spcBef>
              <a:buChar char="•"/>
              <a:tabLst>
                <a:tab pos="280035" algn="l"/>
              </a:tabLst>
            </a:pPr>
            <a:r>
              <a:rPr sz="1100" dirty="0">
                <a:solidFill>
                  <a:srgbClr val="231F20"/>
                </a:solidFill>
                <a:latin typeface="Source Sans Pro"/>
                <a:cs typeface="Source Sans Pro"/>
              </a:rPr>
              <a:t>Oversee</a:t>
            </a:r>
            <a:r>
              <a:rPr sz="1100" spc="105" dirty="0">
                <a:solidFill>
                  <a:srgbClr val="231F20"/>
                </a:solidFill>
                <a:latin typeface="Source Sans Pro"/>
                <a:cs typeface="Source Sans Pro"/>
              </a:rPr>
              <a:t> </a:t>
            </a:r>
            <a:r>
              <a:rPr sz="1100" dirty="0">
                <a:solidFill>
                  <a:srgbClr val="231F20"/>
                </a:solidFill>
                <a:latin typeface="Source Sans Pro"/>
                <a:cs typeface="Source Sans Pro"/>
              </a:rPr>
              <a:t>alignment</a:t>
            </a:r>
            <a:r>
              <a:rPr sz="1100" spc="105" dirty="0">
                <a:solidFill>
                  <a:srgbClr val="231F20"/>
                </a:solidFill>
                <a:latin typeface="Source Sans Pro"/>
                <a:cs typeface="Source Sans Pro"/>
              </a:rPr>
              <a:t> </a:t>
            </a:r>
            <a:r>
              <a:rPr sz="1100" dirty="0">
                <a:solidFill>
                  <a:srgbClr val="231F20"/>
                </a:solidFill>
                <a:latin typeface="Source Sans Pro"/>
                <a:cs typeface="Source Sans Pro"/>
              </a:rPr>
              <a:t>of</a:t>
            </a:r>
            <a:r>
              <a:rPr sz="1100" spc="105" dirty="0">
                <a:solidFill>
                  <a:srgbClr val="231F20"/>
                </a:solidFill>
                <a:latin typeface="Source Sans Pro"/>
                <a:cs typeface="Source Sans Pro"/>
              </a:rPr>
              <a:t> </a:t>
            </a:r>
            <a:r>
              <a:rPr sz="1100" dirty="0">
                <a:solidFill>
                  <a:srgbClr val="231F20"/>
                </a:solidFill>
                <a:latin typeface="Source Sans Pro"/>
                <a:cs typeface="Source Sans Pro"/>
              </a:rPr>
              <a:t>stakeholder-defined</a:t>
            </a:r>
            <a:r>
              <a:rPr sz="1100" spc="105" dirty="0">
                <a:solidFill>
                  <a:srgbClr val="231F20"/>
                </a:solidFill>
                <a:latin typeface="Source Sans Pro"/>
                <a:cs typeface="Source Sans Pro"/>
              </a:rPr>
              <a:t> </a:t>
            </a:r>
            <a:r>
              <a:rPr sz="1100" spc="-10" dirty="0">
                <a:solidFill>
                  <a:srgbClr val="231F20"/>
                </a:solidFill>
                <a:latin typeface="Source Sans Pro"/>
                <a:cs typeface="Source Sans Pro"/>
              </a:rPr>
              <a:t>strategies</a:t>
            </a:r>
            <a:endParaRPr sz="1100" dirty="0">
              <a:latin typeface="Source Sans Pro"/>
              <a:cs typeface="Source Sans Pro"/>
            </a:endParaRPr>
          </a:p>
          <a:p>
            <a:pPr marL="280035" indent="-106680">
              <a:lnSpc>
                <a:spcPct val="100000"/>
              </a:lnSpc>
              <a:spcBef>
                <a:spcPts val="185"/>
              </a:spcBef>
              <a:buChar char="•"/>
              <a:tabLst>
                <a:tab pos="280035" algn="l"/>
              </a:tabLst>
            </a:pPr>
            <a:r>
              <a:rPr sz="1100" spc="-25" dirty="0">
                <a:solidFill>
                  <a:srgbClr val="231F20"/>
                </a:solidFill>
                <a:latin typeface="Source Sans Pro"/>
                <a:cs typeface="Source Sans Pro"/>
              </a:rPr>
              <a:t>Identify</a:t>
            </a:r>
            <a:r>
              <a:rPr sz="1100" spc="-30" dirty="0">
                <a:solidFill>
                  <a:srgbClr val="231F20"/>
                </a:solidFill>
                <a:latin typeface="Source Sans Pro"/>
                <a:cs typeface="Source Sans Pro"/>
              </a:rPr>
              <a:t> </a:t>
            </a:r>
            <a:r>
              <a:rPr sz="1100" spc="-25" dirty="0">
                <a:solidFill>
                  <a:srgbClr val="231F20"/>
                </a:solidFill>
                <a:latin typeface="Source Sans Pro"/>
                <a:cs typeface="Source Sans Pro"/>
              </a:rPr>
              <a:t>gaps </a:t>
            </a:r>
            <a:r>
              <a:rPr sz="1100" spc="-10" dirty="0">
                <a:solidFill>
                  <a:srgbClr val="231F20"/>
                </a:solidFill>
                <a:latin typeface="Source Sans Pro"/>
                <a:cs typeface="Source Sans Pro"/>
              </a:rPr>
              <a:t>and</a:t>
            </a:r>
            <a:r>
              <a:rPr sz="1100" spc="-25" dirty="0">
                <a:solidFill>
                  <a:srgbClr val="231F20"/>
                </a:solidFill>
                <a:latin typeface="Source Sans Pro"/>
                <a:cs typeface="Source Sans Pro"/>
              </a:rPr>
              <a:t> </a:t>
            </a:r>
            <a:r>
              <a:rPr sz="1100" spc="-10" dirty="0">
                <a:solidFill>
                  <a:srgbClr val="231F20"/>
                </a:solidFill>
                <a:latin typeface="Source Sans Pro"/>
                <a:cs typeface="Source Sans Pro"/>
              </a:rPr>
              <a:t>new</a:t>
            </a:r>
            <a:r>
              <a:rPr sz="1100" spc="-25" dirty="0">
                <a:solidFill>
                  <a:srgbClr val="231F20"/>
                </a:solidFill>
                <a:latin typeface="Source Sans Pro"/>
                <a:cs typeface="Source Sans Pro"/>
              </a:rPr>
              <a:t> </a:t>
            </a:r>
            <a:r>
              <a:rPr sz="1100" spc="-10" dirty="0">
                <a:solidFill>
                  <a:srgbClr val="231F20"/>
                </a:solidFill>
                <a:latin typeface="Source Sans Pro"/>
                <a:cs typeface="Source Sans Pro"/>
              </a:rPr>
              <a:t>solutions</a:t>
            </a:r>
            <a:endParaRPr sz="1100" dirty="0">
              <a:latin typeface="Source Sans Pro"/>
              <a:cs typeface="Source Sans Pro"/>
            </a:endParaRPr>
          </a:p>
          <a:p>
            <a:pPr marL="280035" indent="-106680">
              <a:lnSpc>
                <a:spcPct val="100000"/>
              </a:lnSpc>
              <a:spcBef>
                <a:spcPts val="185"/>
              </a:spcBef>
              <a:buChar char="•"/>
              <a:tabLst>
                <a:tab pos="280035" algn="l"/>
              </a:tabLst>
            </a:pPr>
            <a:r>
              <a:rPr sz="1100" spc="-25" dirty="0">
                <a:solidFill>
                  <a:srgbClr val="231F20"/>
                </a:solidFill>
                <a:latin typeface="Source Sans Pro"/>
                <a:cs typeface="Source Sans Pro"/>
              </a:rPr>
              <a:t>Adopt</a:t>
            </a:r>
            <a:r>
              <a:rPr sz="1100" spc="-15" dirty="0">
                <a:solidFill>
                  <a:srgbClr val="231F20"/>
                </a:solidFill>
                <a:latin typeface="Source Sans Pro"/>
                <a:cs typeface="Source Sans Pro"/>
              </a:rPr>
              <a:t> </a:t>
            </a:r>
            <a:r>
              <a:rPr sz="1100" spc="-10" dirty="0">
                <a:solidFill>
                  <a:srgbClr val="231F20"/>
                </a:solidFill>
                <a:latin typeface="Source Sans Pro"/>
                <a:cs typeface="Source Sans Pro"/>
              </a:rPr>
              <a:t>new </a:t>
            </a:r>
            <a:r>
              <a:rPr sz="1100" spc="-30" dirty="0">
                <a:solidFill>
                  <a:srgbClr val="231F20"/>
                </a:solidFill>
                <a:latin typeface="Source Sans Pro"/>
                <a:cs typeface="Source Sans Pro"/>
              </a:rPr>
              <a:t>collaborative</a:t>
            </a:r>
            <a:r>
              <a:rPr sz="1100" spc="-10" dirty="0">
                <a:solidFill>
                  <a:srgbClr val="231F20"/>
                </a:solidFill>
                <a:latin typeface="Source Sans Pro"/>
                <a:cs typeface="Source Sans Pro"/>
              </a:rPr>
              <a:t> practices</a:t>
            </a:r>
            <a:endParaRPr sz="1100" dirty="0">
              <a:latin typeface="Source Sans Pro"/>
              <a:cs typeface="Source Sans Pro"/>
            </a:endParaRPr>
          </a:p>
          <a:p>
            <a:pPr marL="280035" indent="-106680">
              <a:lnSpc>
                <a:spcPct val="100000"/>
              </a:lnSpc>
              <a:spcBef>
                <a:spcPts val="190"/>
              </a:spcBef>
              <a:buChar char="•"/>
              <a:tabLst>
                <a:tab pos="280035" algn="l"/>
              </a:tabLst>
            </a:pPr>
            <a:r>
              <a:rPr sz="1100" dirty="0">
                <a:solidFill>
                  <a:srgbClr val="231F20"/>
                </a:solidFill>
                <a:latin typeface="Source Sans Pro"/>
                <a:cs typeface="Source Sans Pro"/>
              </a:rPr>
              <a:t>Manage</a:t>
            </a:r>
            <a:r>
              <a:rPr sz="1100" spc="80" dirty="0">
                <a:solidFill>
                  <a:srgbClr val="231F20"/>
                </a:solidFill>
                <a:latin typeface="Source Sans Pro"/>
                <a:cs typeface="Source Sans Pro"/>
              </a:rPr>
              <a:t> </a:t>
            </a:r>
            <a:r>
              <a:rPr sz="1100" dirty="0">
                <a:solidFill>
                  <a:srgbClr val="231F20"/>
                </a:solidFill>
                <a:latin typeface="Source Sans Pro"/>
                <a:cs typeface="Source Sans Pro"/>
              </a:rPr>
              <a:t>power</a:t>
            </a:r>
            <a:r>
              <a:rPr sz="1100" spc="80" dirty="0">
                <a:solidFill>
                  <a:srgbClr val="231F20"/>
                </a:solidFill>
                <a:latin typeface="Source Sans Pro"/>
                <a:cs typeface="Source Sans Pro"/>
              </a:rPr>
              <a:t> </a:t>
            </a:r>
            <a:r>
              <a:rPr sz="1100" spc="-10" dirty="0">
                <a:solidFill>
                  <a:srgbClr val="231F20"/>
                </a:solidFill>
                <a:latin typeface="Source Sans Pro"/>
                <a:cs typeface="Source Sans Pro"/>
              </a:rPr>
              <a:t>dynamics</a:t>
            </a:r>
            <a:endParaRPr lang="en-US" sz="1100" spc="-10" dirty="0">
              <a:solidFill>
                <a:srgbClr val="231F20"/>
              </a:solidFill>
              <a:latin typeface="Source Sans Pro"/>
              <a:cs typeface="Source Sans Pro"/>
            </a:endParaRPr>
          </a:p>
          <a:p>
            <a:pPr marL="280035" indent="-106680">
              <a:lnSpc>
                <a:spcPct val="100000"/>
              </a:lnSpc>
              <a:spcBef>
                <a:spcPts val="190"/>
              </a:spcBef>
              <a:buChar char="•"/>
              <a:tabLst>
                <a:tab pos="280035" algn="l"/>
              </a:tabLst>
            </a:pPr>
            <a:endParaRPr lang="en-US" sz="1050" b="1" dirty="0">
              <a:solidFill>
                <a:srgbClr val="0097C4"/>
              </a:solidFill>
              <a:latin typeface="Source Sans Pro Black"/>
              <a:cs typeface="Source Sans Pro Black"/>
            </a:endParaRPr>
          </a:p>
          <a:p>
            <a:pPr marL="12700">
              <a:lnSpc>
                <a:spcPct val="100000"/>
              </a:lnSpc>
              <a:spcBef>
                <a:spcPts val="920"/>
              </a:spcBef>
            </a:pPr>
            <a:r>
              <a:rPr sz="1400" b="1" dirty="0">
                <a:solidFill>
                  <a:srgbClr val="0097C4"/>
                </a:solidFill>
                <a:latin typeface="Source Sans Pro Black"/>
                <a:cs typeface="Source Sans Pro Black"/>
              </a:rPr>
              <a:t>Influencing</a:t>
            </a:r>
            <a:r>
              <a:rPr sz="1400" b="1" spc="170" dirty="0">
                <a:solidFill>
                  <a:srgbClr val="0097C4"/>
                </a:solidFill>
                <a:latin typeface="Source Sans Pro Black"/>
                <a:cs typeface="Source Sans Pro Black"/>
              </a:rPr>
              <a:t> </a:t>
            </a:r>
            <a:r>
              <a:rPr sz="1400" b="1" spc="-10" dirty="0">
                <a:solidFill>
                  <a:srgbClr val="0097C4"/>
                </a:solidFill>
                <a:latin typeface="Source Sans Pro Black"/>
                <a:cs typeface="Source Sans Pro Black"/>
              </a:rPr>
              <a:t>Policy</a:t>
            </a:r>
            <a:endParaRPr sz="1400" dirty="0">
              <a:solidFill>
                <a:srgbClr val="0097C4"/>
              </a:solidFill>
              <a:latin typeface="Source Sans Pro Black"/>
              <a:cs typeface="Source Sans Pro Black"/>
            </a:endParaRPr>
          </a:p>
          <a:p>
            <a:pPr marL="280035" indent="-106680">
              <a:lnSpc>
                <a:spcPct val="100000"/>
              </a:lnSpc>
              <a:spcBef>
                <a:spcPts val="165"/>
              </a:spcBef>
              <a:buChar char="•"/>
              <a:tabLst>
                <a:tab pos="280035" algn="l"/>
              </a:tabLst>
            </a:pPr>
            <a:r>
              <a:rPr sz="1100" dirty="0">
                <a:solidFill>
                  <a:srgbClr val="231F20"/>
                </a:solidFill>
                <a:latin typeface="Source Sans Pro"/>
                <a:cs typeface="Source Sans Pro"/>
              </a:rPr>
              <a:t>Identify</a:t>
            </a:r>
            <a:r>
              <a:rPr sz="1100" spc="80" dirty="0">
                <a:solidFill>
                  <a:srgbClr val="231F20"/>
                </a:solidFill>
                <a:latin typeface="Source Sans Pro"/>
                <a:cs typeface="Source Sans Pro"/>
              </a:rPr>
              <a:t> </a:t>
            </a:r>
            <a:r>
              <a:rPr sz="1100" dirty="0">
                <a:solidFill>
                  <a:srgbClr val="231F20"/>
                </a:solidFill>
                <a:latin typeface="Source Sans Pro"/>
                <a:cs typeface="Source Sans Pro"/>
              </a:rPr>
              <a:t>and</a:t>
            </a:r>
            <a:r>
              <a:rPr sz="1100" spc="80" dirty="0">
                <a:solidFill>
                  <a:srgbClr val="231F20"/>
                </a:solidFill>
                <a:latin typeface="Source Sans Pro"/>
                <a:cs typeface="Source Sans Pro"/>
              </a:rPr>
              <a:t> </a:t>
            </a:r>
            <a:r>
              <a:rPr sz="1100" dirty="0">
                <a:solidFill>
                  <a:srgbClr val="231F20"/>
                </a:solidFill>
                <a:latin typeface="Source Sans Pro"/>
                <a:cs typeface="Source Sans Pro"/>
              </a:rPr>
              <a:t>elevate</a:t>
            </a:r>
            <a:r>
              <a:rPr sz="1100" spc="80" dirty="0">
                <a:solidFill>
                  <a:srgbClr val="231F20"/>
                </a:solidFill>
                <a:latin typeface="Source Sans Pro"/>
                <a:cs typeface="Source Sans Pro"/>
              </a:rPr>
              <a:t> </a:t>
            </a:r>
            <a:r>
              <a:rPr sz="1100" dirty="0">
                <a:solidFill>
                  <a:srgbClr val="231F20"/>
                </a:solidFill>
                <a:latin typeface="Source Sans Pro"/>
                <a:cs typeface="Source Sans Pro"/>
              </a:rPr>
              <a:t>community</a:t>
            </a:r>
            <a:r>
              <a:rPr sz="1100" spc="80" dirty="0">
                <a:solidFill>
                  <a:srgbClr val="231F20"/>
                </a:solidFill>
                <a:latin typeface="Source Sans Pro"/>
                <a:cs typeface="Source Sans Pro"/>
              </a:rPr>
              <a:t> </a:t>
            </a:r>
            <a:r>
              <a:rPr sz="1100" spc="-10" dirty="0">
                <a:solidFill>
                  <a:srgbClr val="231F20"/>
                </a:solidFill>
                <a:latin typeface="Source Sans Pro"/>
                <a:cs typeface="Source Sans Pro"/>
              </a:rPr>
              <a:t>issues</a:t>
            </a:r>
            <a:endParaRPr sz="1100" dirty="0">
              <a:latin typeface="Source Sans Pro"/>
              <a:cs typeface="Source Sans Pro"/>
            </a:endParaRPr>
          </a:p>
          <a:p>
            <a:pPr marL="280035" indent="-106680">
              <a:lnSpc>
                <a:spcPct val="100000"/>
              </a:lnSpc>
              <a:spcBef>
                <a:spcPts val="185"/>
              </a:spcBef>
              <a:buChar char="•"/>
              <a:tabLst>
                <a:tab pos="280035" algn="l"/>
              </a:tabLst>
            </a:pPr>
            <a:r>
              <a:rPr sz="1100" dirty="0">
                <a:solidFill>
                  <a:srgbClr val="231F20"/>
                </a:solidFill>
                <a:latin typeface="Source Sans Pro"/>
                <a:cs typeface="Source Sans Pro"/>
              </a:rPr>
              <a:t>Advocate</a:t>
            </a:r>
            <a:r>
              <a:rPr sz="1100" spc="45" dirty="0">
                <a:solidFill>
                  <a:srgbClr val="231F20"/>
                </a:solidFill>
                <a:latin typeface="Source Sans Pro"/>
                <a:cs typeface="Source Sans Pro"/>
              </a:rPr>
              <a:t> </a:t>
            </a:r>
            <a:r>
              <a:rPr sz="1100" dirty="0">
                <a:solidFill>
                  <a:srgbClr val="231F20"/>
                </a:solidFill>
                <a:latin typeface="Source Sans Pro"/>
                <a:cs typeface="Source Sans Pro"/>
              </a:rPr>
              <a:t>for</a:t>
            </a:r>
            <a:r>
              <a:rPr sz="1100" spc="45" dirty="0">
                <a:solidFill>
                  <a:srgbClr val="231F20"/>
                </a:solidFill>
                <a:latin typeface="Source Sans Pro"/>
                <a:cs typeface="Source Sans Pro"/>
              </a:rPr>
              <a:t> </a:t>
            </a:r>
            <a:r>
              <a:rPr sz="1100" dirty="0">
                <a:solidFill>
                  <a:srgbClr val="231F20"/>
                </a:solidFill>
                <a:latin typeface="Source Sans Pro"/>
                <a:cs typeface="Source Sans Pro"/>
              </a:rPr>
              <a:t>local</a:t>
            </a:r>
            <a:r>
              <a:rPr sz="1100" spc="45" dirty="0">
                <a:solidFill>
                  <a:srgbClr val="231F20"/>
                </a:solidFill>
                <a:latin typeface="Source Sans Pro"/>
                <a:cs typeface="Source Sans Pro"/>
              </a:rPr>
              <a:t> </a:t>
            </a:r>
            <a:r>
              <a:rPr sz="1100" dirty="0">
                <a:solidFill>
                  <a:srgbClr val="231F20"/>
                </a:solidFill>
                <a:latin typeface="Source Sans Pro"/>
                <a:cs typeface="Source Sans Pro"/>
              </a:rPr>
              <a:t>and</a:t>
            </a:r>
            <a:r>
              <a:rPr sz="1100" spc="45" dirty="0">
                <a:solidFill>
                  <a:srgbClr val="231F20"/>
                </a:solidFill>
                <a:latin typeface="Source Sans Pro"/>
                <a:cs typeface="Source Sans Pro"/>
              </a:rPr>
              <a:t> </a:t>
            </a:r>
            <a:r>
              <a:rPr sz="1100" dirty="0">
                <a:solidFill>
                  <a:srgbClr val="231F20"/>
                </a:solidFill>
                <a:latin typeface="Source Sans Pro"/>
                <a:cs typeface="Source Sans Pro"/>
              </a:rPr>
              <a:t>state</a:t>
            </a:r>
            <a:r>
              <a:rPr sz="1100" spc="45" dirty="0">
                <a:solidFill>
                  <a:srgbClr val="231F20"/>
                </a:solidFill>
                <a:latin typeface="Source Sans Pro"/>
                <a:cs typeface="Source Sans Pro"/>
              </a:rPr>
              <a:t> </a:t>
            </a:r>
            <a:r>
              <a:rPr sz="1100" dirty="0">
                <a:solidFill>
                  <a:srgbClr val="231F20"/>
                </a:solidFill>
                <a:latin typeface="Source Sans Pro"/>
                <a:cs typeface="Source Sans Pro"/>
              </a:rPr>
              <a:t>policy</a:t>
            </a:r>
            <a:r>
              <a:rPr sz="1100" spc="45" dirty="0">
                <a:solidFill>
                  <a:srgbClr val="231F20"/>
                </a:solidFill>
                <a:latin typeface="Source Sans Pro"/>
                <a:cs typeface="Source Sans Pro"/>
              </a:rPr>
              <a:t> </a:t>
            </a:r>
            <a:r>
              <a:rPr sz="1100" spc="-10" dirty="0">
                <a:solidFill>
                  <a:srgbClr val="231F20"/>
                </a:solidFill>
                <a:latin typeface="Source Sans Pro"/>
                <a:cs typeface="Source Sans Pro"/>
              </a:rPr>
              <a:t>change</a:t>
            </a:r>
            <a:endParaRPr sz="1100" dirty="0">
              <a:latin typeface="Source Sans Pro"/>
              <a:cs typeface="Source Sans Pro"/>
            </a:endParaRPr>
          </a:p>
        </p:txBody>
      </p:sp>
      <p:sp>
        <p:nvSpPr>
          <p:cNvPr id="10" name="object 25">
            <a:extLst>
              <a:ext uri="{FF2B5EF4-FFF2-40B4-BE49-F238E27FC236}">
                <a16:creationId xmlns:a16="http://schemas.microsoft.com/office/drawing/2014/main" id="{B969BED0-77C7-6B7E-540B-E30C4376904C}"/>
              </a:ext>
            </a:extLst>
          </p:cNvPr>
          <p:cNvSpPr txBox="1"/>
          <p:nvPr/>
        </p:nvSpPr>
        <p:spPr>
          <a:xfrm>
            <a:off x="4989088" y="4188547"/>
            <a:ext cx="3386699" cy="2013372"/>
          </a:xfrm>
          <a:prstGeom prst="rect">
            <a:avLst/>
          </a:prstGeom>
        </p:spPr>
        <p:txBody>
          <a:bodyPr vert="horz" wrap="square" lIns="0" tIns="12700" rIns="0" bIns="0" rtlCol="0">
            <a:spAutoFit/>
          </a:bodyPr>
          <a:lstStyle/>
          <a:p>
            <a:pPr marL="12700">
              <a:lnSpc>
                <a:spcPct val="100000"/>
              </a:lnSpc>
              <a:spcBef>
                <a:spcPts val="100"/>
              </a:spcBef>
            </a:pPr>
            <a:r>
              <a:rPr b="1" spc="110" dirty="0">
                <a:solidFill>
                  <a:schemeClr val="bg1"/>
                </a:solidFill>
                <a:latin typeface="Source Sans Pro"/>
                <a:cs typeface="Source Sans Pro"/>
              </a:rPr>
              <a:t>BACKBONES</a:t>
            </a:r>
            <a:r>
              <a:rPr b="1" spc="225" dirty="0">
                <a:solidFill>
                  <a:schemeClr val="bg1"/>
                </a:solidFill>
                <a:latin typeface="Source Sans Pro"/>
                <a:cs typeface="Source Sans Pro"/>
              </a:rPr>
              <a:t> </a:t>
            </a:r>
            <a:r>
              <a:rPr b="1" spc="105" dirty="0">
                <a:solidFill>
                  <a:schemeClr val="bg1"/>
                </a:solidFill>
                <a:latin typeface="Source Sans Pro"/>
                <a:cs typeface="Source Sans Pro"/>
              </a:rPr>
              <a:t>ENSURE</a:t>
            </a:r>
            <a:r>
              <a:rPr b="1" spc="229" dirty="0">
                <a:solidFill>
                  <a:schemeClr val="bg1"/>
                </a:solidFill>
                <a:latin typeface="Source Sans Pro"/>
                <a:cs typeface="Source Sans Pro"/>
              </a:rPr>
              <a:t> </a:t>
            </a:r>
            <a:r>
              <a:rPr b="1" spc="90" dirty="0">
                <a:solidFill>
                  <a:schemeClr val="bg1"/>
                </a:solidFill>
                <a:latin typeface="Source Sans Pro"/>
                <a:cs typeface="Source Sans Pro"/>
              </a:rPr>
              <a:t>SUSTAINABILITY</a:t>
            </a:r>
            <a:endParaRPr dirty="0">
              <a:solidFill>
                <a:schemeClr val="bg1"/>
              </a:solidFill>
              <a:latin typeface="Source Sans Pro"/>
              <a:cs typeface="Source Sans Pro"/>
            </a:endParaRPr>
          </a:p>
          <a:p>
            <a:pPr marL="12700" marR="5080">
              <a:lnSpc>
                <a:spcPct val="100000"/>
              </a:lnSpc>
              <a:spcBef>
                <a:spcPts val="1220"/>
              </a:spcBef>
            </a:pPr>
            <a:r>
              <a:rPr sz="1200" dirty="0">
                <a:solidFill>
                  <a:schemeClr val="bg1"/>
                </a:solidFill>
                <a:latin typeface="Source Sans Pro"/>
                <a:cs typeface="Source Sans Pro"/>
              </a:rPr>
              <a:t>Critical</a:t>
            </a:r>
            <a:r>
              <a:rPr sz="1200" spc="-20" dirty="0">
                <a:solidFill>
                  <a:schemeClr val="bg1"/>
                </a:solidFill>
                <a:latin typeface="Source Sans Pro"/>
                <a:cs typeface="Source Sans Pro"/>
              </a:rPr>
              <a:t> </a:t>
            </a:r>
            <a:r>
              <a:rPr sz="1200" dirty="0">
                <a:solidFill>
                  <a:schemeClr val="bg1"/>
                </a:solidFill>
                <a:latin typeface="Source Sans Pro"/>
                <a:cs typeface="Source Sans Pro"/>
              </a:rPr>
              <a:t>to</a:t>
            </a:r>
            <a:r>
              <a:rPr sz="1200" spc="-10" dirty="0">
                <a:solidFill>
                  <a:schemeClr val="bg1"/>
                </a:solidFill>
                <a:latin typeface="Source Sans Pro"/>
                <a:cs typeface="Source Sans Pro"/>
              </a:rPr>
              <a:t> </a:t>
            </a:r>
            <a:r>
              <a:rPr sz="1200" dirty="0">
                <a:solidFill>
                  <a:schemeClr val="bg1"/>
                </a:solidFill>
                <a:latin typeface="Source Sans Pro"/>
                <a:cs typeface="Source Sans Pro"/>
              </a:rPr>
              <a:t>every</a:t>
            </a:r>
            <a:r>
              <a:rPr sz="1200" spc="-10" dirty="0">
                <a:solidFill>
                  <a:schemeClr val="bg1"/>
                </a:solidFill>
                <a:latin typeface="Source Sans Pro"/>
                <a:cs typeface="Source Sans Pro"/>
              </a:rPr>
              <a:t> </a:t>
            </a:r>
            <a:r>
              <a:rPr sz="1200" dirty="0">
                <a:solidFill>
                  <a:schemeClr val="bg1"/>
                </a:solidFill>
                <a:latin typeface="Source Sans Pro"/>
                <a:cs typeface="Source Sans Pro"/>
              </a:rPr>
              <a:t>ACH</a:t>
            </a:r>
            <a:r>
              <a:rPr sz="1200" spc="-10" dirty="0">
                <a:solidFill>
                  <a:schemeClr val="bg1"/>
                </a:solidFill>
                <a:latin typeface="Source Sans Pro"/>
                <a:cs typeface="Source Sans Pro"/>
              </a:rPr>
              <a:t> </a:t>
            </a:r>
            <a:r>
              <a:rPr sz="1200" dirty="0">
                <a:solidFill>
                  <a:schemeClr val="bg1"/>
                </a:solidFill>
                <a:latin typeface="Source Sans Pro"/>
                <a:cs typeface="Source Sans Pro"/>
              </a:rPr>
              <a:t>is</a:t>
            </a:r>
            <a:r>
              <a:rPr sz="1200" spc="-10" dirty="0">
                <a:solidFill>
                  <a:schemeClr val="bg1"/>
                </a:solidFill>
                <a:latin typeface="Source Sans Pro"/>
                <a:cs typeface="Source Sans Pro"/>
              </a:rPr>
              <a:t> </a:t>
            </a:r>
            <a:r>
              <a:rPr sz="1200" dirty="0">
                <a:solidFill>
                  <a:schemeClr val="bg1"/>
                </a:solidFill>
                <a:latin typeface="Source Sans Pro"/>
                <a:cs typeface="Source Sans Pro"/>
              </a:rPr>
              <a:t>the</a:t>
            </a:r>
            <a:r>
              <a:rPr sz="1200" spc="-10" dirty="0">
                <a:solidFill>
                  <a:schemeClr val="bg1"/>
                </a:solidFill>
                <a:latin typeface="Source Sans Pro"/>
                <a:cs typeface="Source Sans Pro"/>
              </a:rPr>
              <a:t> </a:t>
            </a:r>
            <a:r>
              <a:rPr sz="1200" dirty="0">
                <a:solidFill>
                  <a:schemeClr val="bg1"/>
                </a:solidFill>
                <a:latin typeface="Source Sans Pro"/>
                <a:cs typeface="Source Sans Pro"/>
              </a:rPr>
              <a:t>presence</a:t>
            </a:r>
            <a:r>
              <a:rPr sz="1200" spc="-10" dirty="0">
                <a:solidFill>
                  <a:schemeClr val="bg1"/>
                </a:solidFill>
                <a:latin typeface="Source Sans Pro"/>
                <a:cs typeface="Source Sans Pro"/>
              </a:rPr>
              <a:t> </a:t>
            </a:r>
            <a:r>
              <a:rPr sz="1200" dirty="0">
                <a:solidFill>
                  <a:schemeClr val="bg1"/>
                </a:solidFill>
                <a:latin typeface="Source Sans Pro"/>
                <a:cs typeface="Source Sans Pro"/>
              </a:rPr>
              <a:t>of</a:t>
            </a:r>
            <a:r>
              <a:rPr sz="1200" spc="-10" dirty="0">
                <a:solidFill>
                  <a:schemeClr val="bg1"/>
                </a:solidFill>
                <a:latin typeface="Source Sans Pro"/>
                <a:cs typeface="Source Sans Pro"/>
              </a:rPr>
              <a:t> </a:t>
            </a:r>
            <a:r>
              <a:rPr sz="1200" dirty="0">
                <a:solidFill>
                  <a:schemeClr val="bg1"/>
                </a:solidFill>
                <a:latin typeface="Source Sans Pro"/>
                <a:cs typeface="Source Sans Pro"/>
              </a:rPr>
              <a:t>a</a:t>
            </a:r>
            <a:r>
              <a:rPr sz="1200" spc="-10" dirty="0">
                <a:solidFill>
                  <a:schemeClr val="bg1"/>
                </a:solidFill>
                <a:latin typeface="Source Sans Pro"/>
                <a:cs typeface="Source Sans Pro"/>
              </a:rPr>
              <a:t> </a:t>
            </a:r>
            <a:r>
              <a:rPr sz="1200" dirty="0">
                <a:solidFill>
                  <a:schemeClr val="bg1"/>
                </a:solidFill>
                <a:latin typeface="Source Sans Pro"/>
                <a:cs typeface="Source Sans Pro"/>
              </a:rPr>
              <a:t>strong,</a:t>
            </a:r>
            <a:r>
              <a:rPr sz="1200" spc="-10" dirty="0">
                <a:solidFill>
                  <a:schemeClr val="bg1"/>
                </a:solidFill>
                <a:latin typeface="Source Sans Pro"/>
                <a:cs typeface="Source Sans Pro"/>
              </a:rPr>
              <a:t> </a:t>
            </a:r>
            <a:r>
              <a:rPr sz="1200" dirty="0">
                <a:solidFill>
                  <a:schemeClr val="bg1"/>
                </a:solidFill>
                <a:latin typeface="Source Sans Pro"/>
                <a:cs typeface="Source Sans Pro"/>
              </a:rPr>
              <a:t>skilled</a:t>
            </a:r>
            <a:r>
              <a:rPr sz="1200" spc="-10" dirty="0">
                <a:solidFill>
                  <a:schemeClr val="bg1"/>
                </a:solidFill>
                <a:latin typeface="Source Sans Pro"/>
                <a:cs typeface="Source Sans Pro"/>
              </a:rPr>
              <a:t> </a:t>
            </a:r>
            <a:r>
              <a:rPr sz="1200" dirty="0">
                <a:solidFill>
                  <a:schemeClr val="bg1"/>
                </a:solidFill>
                <a:latin typeface="Source Sans Pro"/>
                <a:cs typeface="Source Sans Pro"/>
              </a:rPr>
              <a:t>and</a:t>
            </a:r>
            <a:r>
              <a:rPr sz="1200" spc="-10" dirty="0">
                <a:solidFill>
                  <a:schemeClr val="bg1"/>
                </a:solidFill>
                <a:latin typeface="Source Sans Pro"/>
                <a:cs typeface="Source Sans Pro"/>
              </a:rPr>
              <a:t> </a:t>
            </a:r>
            <a:r>
              <a:rPr sz="1200" dirty="0">
                <a:solidFill>
                  <a:schemeClr val="bg1"/>
                </a:solidFill>
                <a:latin typeface="Source Sans Pro"/>
                <a:cs typeface="Source Sans Pro"/>
              </a:rPr>
              <a:t>experienced</a:t>
            </a:r>
            <a:r>
              <a:rPr sz="1200" spc="-10" dirty="0">
                <a:solidFill>
                  <a:schemeClr val="bg1"/>
                </a:solidFill>
                <a:latin typeface="Source Sans Pro"/>
                <a:cs typeface="Source Sans Pro"/>
              </a:rPr>
              <a:t> </a:t>
            </a:r>
            <a:r>
              <a:rPr sz="1200" dirty="0">
                <a:solidFill>
                  <a:schemeClr val="bg1"/>
                </a:solidFill>
                <a:latin typeface="Source Sans Pro"/>
                <a:cs typeface="Source Sans Pro"/>
              </a:rPr>
              <a:t>Backbone</a:t>
            </a:r>
            <a:r>
              <a:rPr sz="1200" spc="-10" dirty="0">
                <a:solidFill>
                  <a:schemeClr val="bg1"/>
                </a:solidFill>
                <a:latin typeface="Source Sans Pro"/>
                <a:cs typeface="Source Sans Pro"/>
              </a:rPr>
              <a:t> </a:t>
            </a:r>
            <a:r>
              <a:rPr sz="1200" dirty="0">
                <a:solidFill>
                  <a:schemeClr val="bg1"/>
                </a:solidFill>
                <a:latin typeface="Source Sans Pro"/>
                <a:cs typeface="Source Sans Pro"/>
              </a:rPr>
              <a:t>entity</a:t>
            </a:r>
            <a:r>
              <a:rPr sz="1200" spc="-10" dirty="0">
                <a:solidFill>
                  <a:schemeClr val="bg1"/>
                </a:solidFill>
                <a:latin typeface="Source Sans Pro"/>
                <a:cs typeface="Source Sans Pro"/>
              </a:rPr>
              <a:t> </a:t>
            </a:r>
            <a:r>
              <a:rPr sz="1200" dirty="0">
                <a:solidFill>
                  <a:schemeClr val="bg1"/>
                </a:solidFill>
                <a:latin typeface="Source Sans Pro"/>
                <a:cs typeface="Source Sans Pro"/>
              </a:rPr>
              <a:t>to</a:t>
            </a:r>
            <a:r>
              <a:rPr sz="1200" spc="-10" dirty="0">
                <a:solidFill>
                  <a:schemeClr val="bg1"/>
                </a:solidFill>
                <a:latin typeface="Source Sans Pro"/>
                <a:cs typeface="Source Sans Pro"/>
              </a:rPr>
              <a:t> </a:t>
            </a:r>
            <a:r>
              <a:rPr sz="1200" dirty="0">
                <a:solidFill>
                  <a:schemeClr val="bg1"/>
                </a:solidFill>
                <a:latin typeface="Source Sans Pro"/>
                <a:cs typeface="Source Sans Pro"/>
              </a:rPr>
              <a:t>manage</a:t>
            </a:r>
            <a:r>
              <a:rPr sz="1200" spc="-10" dirty="0">
                <a:solidFill>
                  <a:schemeClr val="bg1"/>
                </a:solidFill>
                <a:latin typeface="Source Sans Pro"/>
                <a:cs typeface="Source Sans Pro"/>
              </a:rPr>
              <a:t> </a:t>
            </a:r>
            <a:r>
              <a:rPr sz="1200" dirty="0">
                <a:solidFill>
                  <a:schemeClr val="bg1"/>
                </a:solidFill>
                <a:latin typeface="Source Sans Pro"/>
                <a:cs typeface="Source Sans Pro"/>
              </a:rPr>
              <a:t>the</a:t>
            </a:r>
            <a:r>
              <a:rPr sz="1200" spc="-10" dirty="0">
                <a:solidFill>
                  <a:schemeClr val="bg1"/>
                </a:solidFill>
                <a:latin typeface="Source Sans Pro"/>
                <a:cs typeface="Source Sans Pro"/>
              </a:rPr>
              <a:t> </a:t>
            </a:r>
            <a:r>
              <a:rPr sz="1200" spc="-20" dirty="0">
                <a:solidFill>
                  <a:schemeClr val="bg1"/>
                </a:solidFill>
                <a:latin typeface="Source Sans Pro"/>
                <a:cs typeface="Source Sans Pro"/>
              </a:rPr>
              <a:t>ACH,</a:t>
            </a:r>
            <a:r>
              <a:rPr sz="1200" dirty="0">
                <a:solidFill>
                  <a:schemeClr val="bg1"/>
                </a:solidFill>
                <a:latin typeface="Source Sans Pro"/>
                <a:cs typeface="Source Sans Pro"/>
              </a:rPr>
              <a:t> deftly</a:t>
            </a:r>
            <a:r>
              <a:rPr sz="1200" spc="-10" dirty="0">
                <a:solidFill>
                  <a:schemeClr val="bg1"/>
                </a:solidFill>
                <a:latin typeface="Source Sans Pro"/>
                <a:cs typeface="Source Sans Pro"/>
              </a:rPr>
              <a:t> </a:t>
            </a:r>
            <a:r>
              <a:rPr sz="1200" dirty="0">
                <a:solidFill>
                  <a:schemeClr val="bg1"/>
                </a:solidFill>
                <a:latin typeface="Source Sans Pro"/>
                <a:cs typeface="Source Sans Pro"/>
              </a:rPr>
              <a:t>working</a:t>
            </a:r>
            <a:r>
              <a:rPr sz="1200" spc="-5" dirty="0">
                <a:solidFill>
                  <a:schemeClr val="bg1"/>
                </a:solidFill>
                <a:latin typeface="Source Sans Pro"/>
                <a:cs typeface="Source Sans Pro"/>
              </a:rPr>
              <a:t> </a:t>
            </a:r>
            <a:r>
              <a:rPr sz="1200" dirty="0">
                <a:solidFill>
                  <a:schemeClr val="bg1"/>
                </a:solidFill>
                <a:latin typeface="Source Sans Pro"/>
                <a:cs typeface="Source Sans Pro"/>
              </a:rPr>
              <a:t>across</a:t>
            </a:r>
            <a:r>
              <a:rPr sz="1200" spc="-10" dirty="0">
                <a:solidFill>
                  <a:schemeClr val="bg1"/>
                </a:solidFill>
                <a:latin typeface="Source Sans Pro"/>
                <a:cs typeface="Source Sans Pro"/>
              </a:rPr>
              <a:t> organizations</a:t>
            </a:r>
            <a:r>
              <a:rPr sz="1200" spc="-5" dirty="0">
                <a:solidFill>
                  <a:schemeClr val="bg1"/>
                </a:solidFill>
                <a:latin typeface="Source Sans Pro"/>
                <a:cs typeface="Source Sans Pro"/>
              </a:rPr>
              <a:t> </a:t>
            </a:r>
            <a:r>
              <a:rPr sz="1200" dirty="0">
                <a:solidFill>
                  <a:schemeClr val="bg1"/>
                </a:solidFill>
                <a:latin typeface="Source Sans Pro"/>
                <a:cs typeface="Source Sans Pro"/>
              </a:rPr>
              <a:t>to</a:t>
            </a:r>
            <a:r>
              <a:rPr sz="1200" spc="-10" dirty="0">
                <a:solidFill>
                  <a:schemeClr val="bg1"/>
                </a:solidFill>
                <a:latin typeface="Source Sans Pro"/>
                <a:cs typeface="Source Sans Pro"/>
              </a:rPr>
              <a:t> </a:t>
            </a:r>
            <a:r>
              <a:rPr sz="1200" dirty="0">
                <a:solidFill>
                  <a:schemeClr val="bg1"/>
                </a:solidFill>
                <a:latin typeface="Source Sans Pro"/>
                <a:cs typeface="Source Sans Pro"/>
              </a:rPr>
              <a:t>shepherd</a:t>
            </a:r>
            <a:r>
              <a:rPr sz="1200" spc="-5" dirty="0">
                <a:solidFill>
                  <a:schemeClr val="bg1"/>
                </a:solidFill>
                <a:latin typeface="Source Sans Pro"/>
                <a:cs typeface="Source Sans Pro"/>
              </a:rPr>
              <a:t> </a:t>
            </a:r>
            <a:r>
              <a:rPr sz="1200" dirty="0">
                <a:solidFill>
                  <a:schemeClr val="bg1"/>
                </a:solidFill>
                <a:latin typeface="Source Sans Pro"/>
                <a:cs typeface="Source Sans Pro"/>
              </a:rPr>
              <a:t>systemic</a:t>
            </a:r>
            <a:r>
              <a:rPr sz="1200" spc="-5" dirty="0">
                <a:solidFill>
                  <a:schemeClr val="bg1"/>
                </a:solidFill>
                <a:latin typeface="Source Sans Pro"/>
                <a:cs typeface="Source Sans Pro"/>
              </a:rPr>
              <a:t> </a:t>
            </a:r>
            <a:r>
              <a:rPr sz="1200" dirty="0">
                <a:solidFill>
                  <a:schemeClr val="bg1"/>
                </a:solidFill>
                <a:latin typeface="Source Sans Pro"/>
                <a:cs typeface="Source Sans Pro"/>
              </a:rPr>
              <a:t>change</a:t>
            </a:r>
            <a:r>
              <a:rPr sz="1200" spc="-10" dirty="0">
                <a:solidFill>
                  <a:schemeClr val="bg1"/>
                </a:solidFill>
                <a:latin typeface="Source Sans Pro"/>
                <a:cs typeface="Source Sans Pro"/>
              </a:rPr>
              <a:t> </a:t>
            </a:r>
            <a:r>
              <a:rPr sz="1200" dirty="0">
                <a:solidFill>
                  <a:schemeClr val="bg1"/>
                </a:solidFill>
                <a:latin typeface="Source Sans Pro"/>
                <a:cs typeface="Source Sans Pro"/>
              </a:rPr>
              <a:t>and</a:t>
            </a:r>
            <a:r>
              <a:rPr sz="1200" spc="-5" dirty="0">
                <a:solidFill>
                  <a:schemeClr val="bg1"/>
                </a:solidFill>
                <a:latin typeface="Source Sans Pro"/>
                <a:cs typeface="Source Sans Pro"/>
              </a:rPr>
              <a:t> </a:t>
            </a:r>
            <a:r>
              <a:rPr sz="1200" dirty="0">
                <a:solidFill>
                  <a:schemeClr val="bg1"/>
                </a:solidFill>
                <a:latin typeface="Source Sans Pro"/>
                <a:cs typeface="Source Sans Pro"/>
              </a:rPr>
              <a:t>develop</a:t>
            </a:r>
            <a:r>
              <a:rPr sz="1200" spc="-10" dirty="0">
                <a:solidFill>
                  <a:schemeClr val="bg1"/>
                </a:solidFill>
                <a:latin typeface="Source Sans Pro"/>
                <a:cs typeface="Source Sans Pro"/>
              </a:rPr>
              <a:t> </a:t>
            </a:r>
            <a:r>
              <a:rPr sz="1200" dirty="0">
                <a:solidFill>
                  <a:schemeClr val="bg1"/>
                </a:solidFill>
                <a:latin typeface="Source Sans Pro"/>
                <a:cs typeface="Source Sans Pro"/>
              </a:rPr>
              <a:t>a</a:t>
            </a:r>
            <a:r>
              <a:rPr sz="1200" spc="-5" dirty="0">
                <a:solidFill>
                  <a:schemeClr val="bg1"/>
                </a:solidFill>
                <a:latin typeface="Source Sans Pro"/>
                <a:cs typeface="Source Sans Pro"/>
              </a:rPr>
              <a:t> </a:t>
            </a:r>
            <a:r>
              <a:rPr sz="1200" dirty="0">
                <a:solidFill>
                  <a:schemeClr val="bg1"/>
                </a:solidFill>
                <a:latin typeface="Source Sans Pro"/>
                <a:cs typeface="Source Sans Pro"/>
              </a:rPr>
              <a:t>shared,</a:t>
            </a:r>
            <a:r>
              <a:rPr sz="1200" spc="-10" dirty="0">
                <a:solidFill>
                  <a:schemeClr val="bg1"/>
                </a:solidFill>
                <a:latin typeface="Source Sans Pro"/>
                <a:cs typeface="Source Sans Pro"/>
              </a:rPr>
              <a:t> collaborative</a:t>
            </a:r>
            <a:r>
              <a:rPr sz="1200" spc="-5" dirty="0">
                <a:solidFill>
                  <a:schemeClr val="bg1"/>
                </a:solidFill>
                <a:latin typeface="Source Sans Pro"/>
                <a:cs typeface="Source Sans Pro"/>
              </a:rPr>
              <a:t> </a:t>
            </a:r>
            <a:r>
              <a:rPr sz="1200" spc="-10" dirty="0">
                <a:solidFill>
                  <a:schemeClr val="bg1"/>
                </a:solidFill>
                <a:latin typeface="Source Sans Pro"/>
                <a:cs typeface="Source Sans Pro"/>
              </a:rPr>
              <a:t>mindset. </a:t>
            </a:r>
            <a:r>
              <a:rPr lang="en-US" sz="1200" spc="-10" dirty="0">
                <a:solidFill>
                  <a:schemeClr val="bg1"/>
                </a:solidFill>
                <a:latin typeface="Source Sans Pro"/>
                <a:cs typeface="Source Sans Pro"/>
              </a:rPr>
              <a:t>The </a:t>
            </a:r>
            <a:r>
              <a:rPr sz="1200" dirty="0">
                <a:solidFill>
                  <a:schemeClr val="bg1"/>
                </a:solidFill>
                <a:latin typeface="Source Sans Pro"/>
                <a:cs typeface="Source Sans Pro"/>
              </a:rPr>
              <a:t>Backbone</a:t>
            </a:r>
            <a:r>
              <a:rPr sz="1200" spc="-5" dirty="0">
                <a:solidFill>
                  <a:schemeClr val="bg1"/>
                </a:solidFill>
                <a:latin typeface="Source Sans Pro"/>
                <a:cs typeface="Source Sans Pro"/>
              </a:rPr>
              <a:t> </a:t>
            </a:r>
            <a:r>
              <a:rPr sz="1200" dirty="0">
                <a:solidFill>
                  <a:schemeClr val="bg1"/>
                </a:solidFill>
                <a:latin typeface="Source Sans Pro"/>
                <a:cs typeface="Source Sans Pro"/>
              </a:rPr>
              <a:t>provides</a:t>
            </a:r>
            <a:r>
              <a:rPr sz="1200" spc="-10" dirty="0">
                <a:solidFill>
                  <a:schemeClr val="bg1"/>
                </a:solidFill>
                <a:latin typeface="Source Sans Pro"/>
                <a:cs typeface="Source Sans Pro"/>
              </a:rPr>
              <a:t> </a:t>
            </a:r>
            <a:r>
              <a:rPr sz="1200" dirty="0">
                <a:solidFill>
                  <a:schemeClr val="bg1"/>
                </a:solidFill>
                <a:latin typeface="Source Sans Pro"/>
                <a:cs typeface="Source Sans Pro"/>
              </a:rPr>
              <a:t>the</a:t>
            </a:r>
            <a:r>
              <a:rPr sz="1200" spc="-5" dirty="0">
                <a:solidFill>
                  <a:schemeClr val="bg1"/>
                </a:solidFill>
                <a:latin typeface="Source Sans Pro"/>
                <a:cs typeface="Source Sans Pro"/>
              </a:rPr>
              <a:t> </a:t>
            </a:r>
            <a:r>
              <a:rPr sz="1200" dirty="0">
                <a:solidFill>
                  <a:schemeClr val="bg1"/>
                </a:solidFill>
                <a:latin typeface="Source Sans Pro"/>
                <a:cs typeface="Source Sans Pro"/>
              </a:rPr>
              <a:t>glue</a:t>
            </a:r>
            <a:r>
              <a:rPr sz="1200" spc="-5" dirty="0">
                <a:solidFill>
                  <a:schemeClr val="bg1"/>
                </a:solidFill>
                <a:latin typeface="Source Sans Pro"/>
                <a:cs typeface="Source Sans Pro"/>
              </a:rPr>
              <a:t> </a:t>
            </a:r>
            <a:r>
              <a:rPr sz="1200" dirty="0">
                <a:solidFill>
                  <a:schemeClr val="bg1"/>
                </a:solidFill>
                <a:latin typeface="Source Sans Pro"/>
                <a:cs typeface="Source Sans Pro"/>
              </a:rPr>
              <a:t>that</a:t>
            </a:r>
            <a:r>
              <a:rPr sz="1200" spc="-5" dirty="0">
                <a:solidFill>
                  <a:schemeClr val="bg1"/>
                </a:solidFill>
                <a:latin typeface="Source Sans Pro"/>
                <a:cs typeface="Source Sans Pro"/>
              </a:rPr>
              <a:t> </a:t>
            </a:r>
            <a:r>
              <a:rPr sz="1200" dirty="0">
                <a:solidFill>
                  <a:schemeClr val="bg1"/>
                </a:solidFill>
                <a:latin typeface="Source Sans Pro"/>
                <a:cs typeface="Source Sans Pro"/>
              </a:rPr>
              <a:t>keeps</a:t>
            </a:r>
            <a:r>
              <a:rPr sz="1200" spc="-5" dirty="0">
                <a:solidFill>
                  <a:schemeClr val="bg1"/>
                </a:solidFill>
                <a:latin typeface="Source Sans Pro"/>
                <a:cs typeface="Source Sans Pro"/>
              </a:rPr>
              <a:t> </a:t>
            </a:r>
            <a:r>
              <a:rPr sz="1200" dirty="0">
                <a:solidFill>
                  <a:schemeClr val="bg1"/>
                </a:solidFill>
                <a:latin typeface="Source Sans Pro"/>
                <a:cs typeface="Source Sans Pro"/>
              </a:rPr>
              <a:t>the</a:t>
            </a:r>
            <a:r>
              <a:rPr sz="1200" spc="-5" dirty="0">
                <a:solidFill>
                  <a:schemeClr val="bg1"/>
                </a:solidFill>
                <a:latin typeface="Source Sans Pro"/>
                <a:cs typeface="Source Sans Pro"/>
              </a:rPr>
              <a:t> </a:t>
            </a:r>
            <a:r>
              <a:rPr sz="1200" dirty="0">
                <a:solidFill>
                  <a:schemeClr val="bg1"/>
                </a:solidFill>
                <a:latin typeface="Source Sans Pro"/>
                <a:cs typeface="Source Sans Pro"/>
              </a:rPr>
              <a:t>ACH</a:t>
            </a:r>
            <a:r>
              <a:rPr sz="1200" spc="-10" dirty="0">
                <a:solidFill>
                  <a:schemeClr val="bg1"/>
                </a:solidFill>
                <a:latin typeface="Source Sans Pro"/>
                <a:cs typeface="Source Sans Pro"/>
              </a:rPr>
              <a:t> together—</a:t>
            </a:r>
            <a:r>
              <a:rPr sz="1200" dirty="0">
                <a:solidFill>
                  <a:schemeClr val="bg1"/>
                </a:solidFill>
                <a:latin typeface="Source Sans Pro"/>
                <a:cs typeface="Source Sans Pro"/>
              </a:rPr>
              <a:t>managing</a:t>
            </a:r>
            <a:r>
              <a:rPr sz="1200" spc="-5" dirty="0">
                <a:solidFill>
                  <a:schemeClr val="bg1"/>
                </a:solidFill>
                <a:latin typeface="Source Sans Pro"/>
                <a:cs typeface="Source Sans Pro"/>
              </a:rPr>
              <a:t> </a:t>
            </a:r>
            <a:r>
              <a:rPr sz="1200" dirty="0">
                <a:solidFill>
                  <a:schemeClr val="bg1"/>
                </a:solidFill>
                <a:latin typeface="Source Sans Pro"/>
                <a:cs typeface="Source Sans Pro"/>
              </a:rPr>
              <a:t>personalities,</a:t>
            </a:r>
            <a:r>
              <a:rPr sz="1200" spc="-5" dirty="0">
                <a:solidFill>
                  <a:schemeClr val="bg1"/>
                </a:solidFill>
                <a:latin typeface="Source Sans Pro"/>
                <a:cs typeface="Source Sans Pro"/>
              </a:rPr>
              <a:t> </a:t>
            </a:r>
            <a:r>
              <a:rPr sz="1200" dirty="0">
                <a:solidFill>
                  <a:schemeClr val="bg1"/>
                </a:solidFill>
                <a:latin typeface="Source Sans Pro"/>
                <a:cs typeface="Source Sans Pro"/>
              </a:rPr>
              <a:t>schedules,</a:t>
            </a:r>
            <a:r>
              <a:rPr sz="1200" spc="-5" dirty="0">
                <a:solidFill>
                  <a:schemeClr val="bg1"/>
                </a:solidFill>
                <a:latin typeface="Source Sans Pro"/>
                <a:cs typeface="Source Sans Pro"/>
              </a:rPr>
              <a:t> </a:t>
            </a:r>
            <a:r>
              <a:rPr sz="1200" dirty="0">
                <a:solidFill>
                  <a:schemeClr val="bg1"/>
                </a:solidFill>
                <a:latin typeface="Source Sans Pro"/>
                <a:cs typeface="Source Sans Pro"/>
              </a:rPr>
              <a:t>priorities</a:t>
            </a:r>
            <a:r>
              <a:rPr sz="1200" spc="-5" dirty="0">
                <a:solidFill>
                  <a:schemeClr val="bg1"/>
                </a:solidFill>
                <a:latin typeface="Source Sans Pro"/>
                <a:cs typeface="Source Sans Pro"/>
              </a:rPr>
              <a:t> </a:t>
            </a:r>
            <a:r>
              <a:rPr sz="1200" dirty="0">
                <a:solidFill>
                  <a:schemeClr val="bg1"/>
                </a:solidFill>
                <a:latin typeface="Source Sans Pro"/>
                <a:cs typeface="Source Sans Pro"/>
              </a:rPr>
              <a:t>and</a:t>
            </a:r>
            <a:r>
              <a:rPr sz="1200" spc="-5" dirty="0">
                <a:solidFill>
                  <a:schemeClr val="bg1"/>
                </a:solidFill>
                <a:latin typeface="Source Sans Pro"/>
                <a:cs typeface="Source Sans Pro"/>
              </a:rPr>
              <a:t> </a:t>
            </a:r>
            <a:r>
              <a:rPr sz="1200" dirty="0">
                <a:solidFill>
                  <a:schemeClr val="bg1"/>
                </a:solidFill>
                <a:latin typeface="Source Sans Pro"/>
                <a:cs typeface="Source Sans Pro"/>
              </a:rPr>
              <a:t>timelines.</a:t>
            </a:r>
            <a:r>
              <a:rPr sz="1200" spc="-5" dirty="0">
                <a:solidFill>
                  <a:schemeClr val="bg1"/>
                </a:solidFill>
                <a:latin typeface="Source Sans Pro"/>
                <a:cs typeface="Source Sans Pro"/>
              </a:rPr>
              <a:t> </a:t>
            </a:r>
            <a:endParaRPr sz="1200" dirty="0">
              <a:solidFill>
                <a:schemeClr val="bg1"/>
              </a:solidFill>
              <a:latin typeface="Source Sans Pro"/>
              <a:cs typeface="Source Sans Pro"/>
            </a:endParaRPr>
          </a:p>
        </p:txBody>
      </p:sp>
    </p:spTree>
    <p:extLst>
      <p:ext uri="{BB962C8B-B14F-4D97-AF65-F5344CB8AC3E}">
        <p14:creationId xmlns:p14="http://schemas.microsoft.com/office/powerpoint/2010/main" val="3168072215"/>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DD320B-067B-4CEA-995A-DAB80328343F}"/>
              </a:ext>
            </a:extLst>
          </p:cNvPr>
          <p:cNvSpPr txBox="1"/>
          <p:nvPr/>
        </p:nvSpPr>
        <p:spPr>
          <a:xfrm>
            <a:off x="329671" y="829318"/>
            <a:ext cx="8484658" cy="523220"/>
          </a:xfrm>
          <a:prstGeom prst="rect">
            <a:avLst/>
          </a:prstGeom>
          <a:noFill/>
        </p:spPr>
        <p:txBody>
          <a:bodyPr wrap="square">
            <a:spAutoFit/>
          </a:bodyPr>
          <a:lstStyle/>
          <a:p>
            <a:pPr algn="ctr">
              <a:lnSpc>
                <a:spcPct val="60000"/>
              </a:lnSpc>
            </a:pPr>
            <a:r>
              <a:rPr lang="en-US" sz="6000" baseline="30000" dirty="0">
                <a:solidFill>
                  <a:srgbClr val="3FA248"/>
                </a:solidFill>
                <a:latin typeface="Source Sans Pro Black" panose="020B0803030403020204" pitchFamily="34" charset="0"/>
              </a:rPr>
              <a:t>How ACHs Advance Equity</a:t>
            </a:r>
            <a:endParaRPr lang="en-US" sz="4800" baseline="30000" dirty="0">
              <a:solidFill>
                <a:srgbClr val="369638"/>
              </a:solidFill>
              <a:latin typeface="Source Sans Pro Black" panose="020B0803030403020204" pitchFamily="34" charset="0"/>
            </a:endParaRPr>
          </a:p>
        </p:txBody>
      </p:sp>
      <p:pic>
        <p:nvPicPr>
          <p:cNvPr id="14" name="Picture 13">
            <a:extLst>
              <a:ext uri="{FF2B5EF4-FFF2-40B4-BE49-F238E27FC236}">
                <a16:creationId xmlns:a16="http://schemas.microsoft.com/office/drawing/2014/main" id="{3CA9F8AE-2BC2-F115-85AC-731C7D0D311D}"/>
              </a:ext>
            </a:extLst>
          </p:cNvPr>
          <p:cNvPicPr>
            <a:picLocks noChangeAspect="1"/>
          </p:cNvPicPr>
          <p:nvPr/>
        </p:nvPicPr>
        <p:blipFill>
          <a:blip r:embed="rId3"/>
          <a:stretch>
            <a:fillRect/>
          </a:stretch>
        </p:blipFill>
        <p:spPr>
          <a:xfrm>
            <a:off x="2871363" y="1352538"/>
            <a:ext cx="3191686" cy="1591595"/>
          </a:xfrm>
          <a:prstGeom prst="rect">
            <a:avLst/>
          </a:prstGeom>
        </p:spPr>
      </p:pic>
      <p:sp>
        <p:nvSpPr>
          <p:cNvPr id="16" name="TextBox 15">
            <a:extLst>
              <a:ext uri="{FF2B5EF4-FFF2-40B4-BE49-F238E27FC236}">
                <a16:creationId xmlns:a16="http://schemas.microsoft.com/office/drawing/2014/main" id="{B6BC610C-9EDD-4D4D-3057-1CA9448C1DAC}"/>
              </a:ext>
            </a:extLst>
          </p:cNvPr>
          <p:cNvSpPr txBox="1"/>
          <p:nvPr/>
        </p:nvSpPr>
        <p:spPr>
          <a:xfrm>
            <a:off x="1373505" y="3262343"/>
            <a:ext cx="6396990" cy="2893100"/>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Source Sans Pro" panose="020B0503030403020204" pitchFamily="34" charset="0"/>
              </a:rPr>
              <a:t>Conducting targeted outreach and engage residents from communities that historically experienced discrimination</a:t>
            </a:r>
          </a:p>
          <a:p>
            <a:pPr marL="285750" indent="-285750">
              <a:buFont typeface="Arial" panose="020B0604020202020204" pitchFamily="34" charset="0"/>
              <a:buChar char="•"/>
            </a:pPr>
            <a:endParaRPr lang="en-US" sz="1400" dirty="0">
              <a:latin typeface="Source Sans Pro" panose="020B0503030403020204" pitchFamily="34" charset="0"/>
            </a:endParaRPr>
          </a:p>
          <a:p>
            <a:pPr marL="285750" indent="-285750">
              <a:buFont typeface="Arial" panose="020B0604020202020204" pitchFamily="34" charset="0"/>
              <a:buChar char="•"/>
            </a:pPr>
            <a:r>
              <a:rPr lang="en-US" sz="1400" dirty="0">
                <a:latin typeface="Source Sans Pro" panose="020B0503030403020204" pitchFamily="34" charset="0"/>
              </a:rPr>
              <a:t>Ensuring that the ACH decision-making body is diverse, inclusive and equitable</a:t>
            </a:r>
          </a:p>
          <a:p>
            <a:pPr marL="285750" indent="-285750">
              <a:buFont typeface="Arial" panose="020B0604020202020204" pitchFamily="34" charset="0"/>
              <a:buChar char="•"/>
            </a:pPr>
            <a:endParaRPr lang="en-US" sz="1400" dirty="0">
              <a:latin typeface="Source Sans Pro" panose="020B0503030403020204" pitchFamily="34" charset="0"/>
            </a:endParaRPr>
          </a:p>
          <a:p>
            <a:pPr marL="285750" indent="-285750">
              <a:buFont typeface="Arial" panose="020B0604020202020204" pitchFamily="34" charset="0"/>
              <a:buChar char="•"/>
            </a:pPr>
            <a:r>
              <a:rPr lang="en-US" sz="1400" dirty="0">
                <a:latin typeface="Source Sans Pro" panose="020B0503030403020204" pitchFamily="34" charset="0"/>
              </a:rPr>
              <a:t>Investigating structural causes of inequities by facilitating difficult conversations and collaboratively collecting data from target communities</a:t>
            </a:r>
          </a:p>
          <a:p>
            <a:pPr marL="285750" indent="-285750">
              <a:buFont typeface="Arial" panose="020B0604020202020204" pitchFamily="34" charset="0"/>
              <a:buChar char="•"/>
            </a:pPr>
            <a:endParaRPr lang="en-US" sz="1400" dirty="0">
              <a:latin typeface="Source Sans Pro" panose="020B0503030403020204" pitchFamily="34" charset="0"/>
            </a:endParaRPr>
          </a:p>
          <a:p>
            <a:pPr marL="285750" indent="-285750">
              <a:buFont typeface="Arial" panose="020B0604020202020204" pitchFamily="34" charset="0"/>
              <a:buChar char="•"/>
            </a:pPr>
            <a:r>
              <a:rPr lang="en-US" sz="1400" dirty="0">
                <a:latin typeface="Source Sans Pro" panose="020B0503030403020204" pitchFamily="34" charset="0"/>
              </a:rPr>
              <a:t>Ensuring funding is prioritized to serve historically under-resourced communities and groups</a:t>
            </a:r>
          </a:p>
          <a:p>
            <a:pPr marL="285750" indent="-285750">
              <a:buFont typeface="Arial" panose="020B0604020202020204" pitchFamily="34" charset="0"/>
              <a:buChar char="•"/>
            </a:pPr>
            <a:endParaRPr lang="en-US" sz="1400" dirty="0">
              <a:latin typeface="Source Sans Pro" panose="020B0503030403020204" pitchFamily="34" charset="0"/>
            </a:endParaRPr>
          </a:p>
          <a:p>
            <a:pPr marL="285750" indent="-285750">
              <a:buFont typeface="Arial" panose="020B0604020202020204" pitchFamily="34" charset="0"/>
              <a:buChar char="•"/>
            </a:pPr>
            <a:r>
              <a:rPr lang="en-US" sz="1400" dirty="0">
                <a:latin typeface="Source Sans Pro" panose="020B0503030403020204" pitchFamily="34" charset="0"/>
              </a:rPr>
              <a:t>Conducting a power analysis, develop power-sharing practices and intentionally increase—and monitor—community trust and participation</a:t>
            </a:r>
          </a:p>
        </p:txBody>
      </p:sp>
    </p:spTree>
    <p:extLst>
      <p:ext uri="{BB962C8B-B14F-4D97-AF65-F5344CB8AC3E}">
        <p14:creationId xmlns:p14="http://schemas.microsoft.com/office/powerpoint/2010/main" val="2002087630"/>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DD320B-067B-4CEA-995A-DAB80328343F}"/>
              </a:ext>
            </a:extLst>
          </p:cNvPr>
          <p:cNvSpPr txBox="1"/>
          <p:nvPr/>
        </p:nvSpPr>
        <p:spPr>
          <a:xfrm>
            <a:off x="329671" y="829318"/>
            <a:ext cx="8484658" cy="523220"/>
          </a:xfrm>
          <a:prstGeom prst="rect">
            <a:avLst/>
          </a:prstGeom>
          <a:noFill/>
        </p:spPr>
        <p:txBody>
          <a:bodyPr wrap="square">
            <a:spAutoFit/>
          </a:bodyPr>
          <a:lstStyle/>
          <a:p>
            <a:pPr algn="ctr">
              <a:lnSpc>
                <a:spcPct val="60000"/>
              </a:lnSpc>
            </a:pPr>
            <a:r>
              <a:rPr lang="en-US" sz="6000" baseline="30000" dirty="0">
                <a:solidFill>
                  <a:srgbClr val="3FA248"/>
                </a:solidFill>
                <a:latin typeface="Source Sans Pro Black" panose="020B0803030403020204" pitchFamily="34" charset="0"/>
              </a:rPr>
              <a:t>The Topline Message</a:t>
            </a:r>
            <a:endParaRPr lang="en-US" sz="4800" baseline="30000" dirty="0">
              <a:solidFill>
                <a:srgbClr val="369638"/>
              </a:solidFill>
              <a:latin typeface="Source Sans Pro Black" panose="020B0803030403020204" pitchFamily="34" charset="0"/>
            </a:endParaRPr>
          </a:p>
        </p:txBody>
      </p:sp>
      <p:sp>
        <p:nvSpPr>
          <p:cNvPr id="3" name="object 47">
            <a:extLst>
              <a:ext uri="{FF2B5EF4-FFF2-40B4-BE49-F238E27FC236}">
                <a16:creationId xmlns:a16="http://schemas.microsoft.com/office/drawing/2014/main" id="{B47E53B4-157A-20EE-671C-48BB37F4C0BB}"/>
              </a:ext>
            </a:extLst>
          </p:cNvPr>
          <p:cNvSpPr txBox="1"/>
          <p:nvPr/>
        </p:nvSpPr>
        <p:spPr>
          <a:xfrm>
            <a:off x="1097915" y="1446433"/>
            <a:ext cx="6293485" cy="2921313"/>
          </a:xfrm>
          <a:prstGeom prst="rect">
            <a:avLst/>
          </a:prstGeom>
        </p:spPr>
        <p:txBody>
          <a:bodyPr vert="horz" wrap="square" lIns="0" tIns="12700" rIns="0" bIns="0" rtlCol="0">
            <a:spAutoFit/>
          </a:bodyPr>
          <a:lstStyle/>
          <a:p>
            <a:pPr marL="655320">
              <a:lnSpc>
                <a:spcPct val="100000"/>
              </a:lnSpc>
              <a:spcBef>
                <a:spcPts val="5"/>
              </a:spcBef>
            </a:pPr>
            <a:r>
              <a:rPr sz="4400" b="1" spc="-25" dirty="0">
                <a:solidFill>
                  <a:srgbClr val="0097C4"/>
                </a:solidFill>
                <a:latin typeface="Source Sans Pro Black"/>
                <a:cs typeface="Source Sans Pro Black"/>
              </a:rPr>
              <a:t>WHY</a:t>
            </a:r>
            <a:endParaRPr sz="4400" dirty="0">
              <a:solidFill>
                <a:srgbClr val="0097C4"/>
              </a:solidFill>
              <a:latin typeface="Source Sans Pro Black"/>
              <a:cs typeface="Source Sans Pro Black"/>
            </a:endParaRPr>
          </a:p>
          <a:p>
            <a:pPr marL="655320" marR="5080">
              <a:lnSpc>
                <a:spcPct val="100000"/>
              </a:lnSpc>
              <a:spcBef>
                <a:spcPts val="625"/>
              </a:spcBef>
            </a:pPr>
            <a:r>
              <a:rPr sz="2000" spc="-25" dirty="0">
                <a:solidFill>
                  <a:srgbClr val="231F20"/>
                </a:solidFill>
                <a:latin typeface="Source Sans Pro"/>
                <a:cs typeface="Source Sans Pro"/>
              </a:rPr>
              <a:t>For</a:t>
            </a:r>
            <a:r>
              <a:rPr sz="2000" dirty="0">
                <a:solidFill>
                  <a:srgbClr val="231F20"/>
                </a:solidFill>
                <a:latin typeface="Source Sans Pro"/>
                <a:cs typeface="Source Sans Pro"/>
              </a:rPr>
              <a:t> </a:t>
            </a:r>
            <a:r>
              <a:rPr sz="2000" spc="-30" dirty="0">
                <a:solidFill>
                  <a:srgbClr val="231F20"/>
                </a:solidFill>
                <a:latin typeface="Source Sans Pro"/>
                <a:cs typeface="Source Sans Pro"/>
              </a:rPr>
              <a:t>decades,</a:t>
            </a:r>
            <a:r>
              <a:rPr sz="2000" dirty="0">
                <a:solidFill>
                  <a:srgbClr val="231F20"/>
                </a:solidFill>
                <a:latin typeface="Source Sans Pro"/>
                <a:cs typeface="Source Sans Pro"/>
              </a:rPr>
              <a:t> </a:t>
            </a:r>
            <a:r>
              <a:rPr sz="2000" spc="-35" dirty="0">
                <a:solidFill>
                  <a:srgbClr val="231F20"/>
                </a:solidFill>
                <a:latin typeface="Source Sans Pro"/>
                <a:cs typeface="Source Sans Pro"/>
              </a:rPr>
              <a:t>long-standing</a:t>
            </a:r>
            <a:r>
              <a:rPr sz="2000" spc="5" dirty="0">
                <a:solidFill>
                  <a:srgbClr val="231F20"/>
                </a:solidFill>
                <a:latin typeface="Source Sans Pro"/>
                <a:cs typeface="Source Sans Pro"/>
              </a:rPr>
              <a:t> </a:t>
            </a:r>
            <a:r>
              <a:rPr sz="2000" spc="-30" dirty="0">
                <a:solidFill>
                  <a:srgbClr val="231F20"/>
                </a:solidFill>
                <a:latin typeface="Source Sans Pro"/>
                <a:cs typeface="Source Sans Pro"/>
              </a:rPr>
              <a:t>inequities</a:t>
            </a:r>
            <a:r>
              <a:rPr sz="2000" dirty="0">
                <a:solidFill>
                  <a:srgbClr val="231F20"/>
                </a:solidFill>
                <a:latin typeface="Source Sans Pro"/>
                <a:cs typeface="Source Sans Pro"/>
              </a:rPr>
              <a:t> </a:t>
            </a:r>
            <a:r>
              <a:rPr sz="2000" spc="-25" dirty="0">
                <a:solidFill>
                  <a:srgbClr val="231F20"/>
                </a:solidFill>
                <a:latin typeface="Source Sans Pro"/>
                <a:cs typeface="Source Sans Pro"/>
              </a:rPr>
              <a:t>have</a:t>
            </a:r>
            <a:r>
              <a:rPr sz="2000" spc="5" dirty="0">
                <a:solidFill>
                  <a:srgbClr val="231F20"/>
                </a:solidFill>
                <a:latin typeface="Source Sans Pro"/>
                <a:cs typeface="Source Sans Pro"/>
              </a:rPr>
              <a:t> </a:t>
            </a:r>
            <a:r>
              <a:rPr sz="2000" spc="-40" dirty="0">
                <a:solidFill>
                  <a:srgbClr val="231F20"/>
                </a:solidFill>
                <a:latin typeface="Source Sans Pro"/>
                <a:cs typeface="Source Sans Pro"/>
              </a:rPr>
              <a:t>exacerbated</a:t>
            </a:r>
            <a:r>
              <a:rPr sz="2000" dirty="0">
                <a:solidFill>
                  <a:srgbClr val="231F20"/>
                </a:solidFill>
                <a:latin typeface="Source Sans Pro"/>
                <a:cs typeface="Source Sans Pro"/>
              </a:rPr>
              <a:t> </a:t>
            </a:r>
            <a:r>
              <a:rPr sz="2000" spc="-30" dirty="0">
                <a:solidFill>
                  <a:srgbClr val="231F20"/>
                </a:solidFill>
                <a:latin typeface="Source Sans Pro"/>
                <a:cs typeface="Source Sans Pro"/>
              </a:rPr>
              <a:t>health</a:t>
            </a:r>
            <a:r>
              <a:rPr sz="2000" spc="5" dirty="0">
                <a:solidFill>
                  <a:srgbClr val="231F20"/>
                </a:solidFill>
                <a:latin typeface="Source Sans Pro"/>
                <a:cs typeface="Source Sans Pro"/>
              </a:rPr>
              <a:t> </a:t>
            </a:r>
            <a:r>
              <a:rPr sz="2000" spc="-25" dirty="0">
                <a:solidFill>
                  <a:srgbClr val="231F20"/>
                </a:solidFill>
                <a:latin typeface="Source Sans Pro"/>
                <a:cs typeface="Source Sans Pro"/>
              </a:rPr>
              <a:t>issues</a:t>
            </a:r>
            <a:r>
              <a:rPr sz="2000" dirty="0">
                <a:solidFill>
                  <a:srgbClr val="231F20"/>
                </a:solidFill>
                <a:latin typeface="Source Sans Pro"/>
                <a:cs typeface="Source Sans Pro"/>
              </a:rPr>
              <a:t> </a:t>
            </a:r>
            <a:r>
              <a:rPr sz="2000" spc="-10" dirty="0">
                <a:solidFill>
                  <a:srgbClr val="231F20"/>
                </a:solidFill>
                <a:latin typeface="Source Sans Pro"/>
                <a:cs typeface="Source Sans Pro"/>
              </a:rPr>
              <a:t>in</a:t>
            </a:r>
            <a:r>
              <a:rPr sz="2000" spc="5" dirty="0">
                <a:solidFill>
                  <a:srgbClr val="231F20"/>
                </a:solidFill>
                <a:latin typeface="Source Sans Pro"/>
                <a:cs typeface="Source Sans Pro"/>
              </a:rPr>
              <a:t> </a:t>
            </a:r>
            <a:r>
              <a:rPr sz="2000" spc="-35" dirty="0">
                <a:solidFill>
                  <a:srgbClr val="231F20"/>
                </a:solidFill>
                <a:latin typeface="Source Sans Pro"/>
                <a:cs typeface="Source Sans Pro"/>
              </a:rPr>
              <a:t>low-</a:t>
            </a:r>
            <a:r>
              <a:rPr sz="2000" spc="-30" dirty="0">
                <a:solidFill>
                  <a:srgbClr val="231F20"/>
                </a:solidFill>
                <a:latin typeface="Source Sans Pro"/>
                <a:cs typeface="Source Sans Pro"/>
              </a:rPr>
              <a:t>income</a:t>
            </a:r>
            <a:r>
              <a:rPr sz="2000" dirty="0">
                <a:solidFill>
                  <a:srgbClr val="231F20"/>
                </a:solidFill>
                <a:latin typeface="Source Sans Pro"/>
                <a:cs typeface="Source Sans Pro"/>
              </a:rPr>
              <a:t> </a:t>
            </a:r>
            <a:r>
              <a:rPr sz="2000" spc="-10" dirty="0">
                <a:solidFill>
                  <a:srgbClr val="231F20"/>
                </a:solidFill>
                <a:latin typeface="Source Sans Pro"/>
                <a:cs typeface="Source Sans Pro"/>
              </a:rPr>
              <a:t>communities </a:t>
            </a:r>
            <a:r>
              <a:rPr sz="2000" spc="-20" dirty="0">
                <a:solidFill>
                  <a:srgbClr val="231F20"/>
                </a:solidFill>
                <a:latin typeface="Source Sans Pro"/>
                <a:cs typeface="Source Sans Pro"/>
              </a:rPr>
              <a:t>and</a:t>
            </a:r>
            <a:r>
              <a:rPr sz="2000" spc="-10" dirty="0">
                <a:solidFill>
                  <a:srgbClr val="231F20"/>
                </a:solidFill>
                <a:latin typeface="Source Sans Pro"/>
                <a:cs typeface="Source Sans Pro"/>
              </a:rPr>
              <a:t> </a:t>
            </a:r>
            <a:r>
              <a:rPr sz="2000" spc="-35" dirty="0">
                <a:solidFill>
                  <a:srgbClr val="231F20"/>
                </a:solidFill>
                <a:latin typeface="Source Sans Pro"/>
                <a:cs typeface="Source Sans Pro"/>
              </a:rPr>
              <a:t>communities</a:t>
            </a:r>
            <a:r>
              <a:rPr sz="2000" spc="-5" dirty="0">
                <a:solidFill>
                  <a:srgbClr val="231F20"/>
                </a:solidFill>
                <a:latin typeface="Source Sans Pro"/>
                <a:cs typeface="Source Sans Pro"/>
              </a:rPr>
              <a:t> </a:t>
            </a:r>
            <a:r>
              <a:rPr sz="2000" spc="-10" dirty="0">
                <a:solidFill>
                  <a:srgbClr val="231F20"/>
                </a:solidFill>
                <a:latin typeface="Source Sans Pro"/>
                <a:cs typeface="Source Sans Pro"/>
              </a:rPr>
              <a:t>of</a:t>
            </a:r>
            <a:r>
              <a:rPr sz="2000" spc="-5" dirty="0">
                <a:solidFill>
                  <a:srgbClr val="231F20"/>
                </a:solidFill>
                <a:latin typeface="Source Sans Pro"/>
                <a:cs typeface="Source Sans Pro"/>
              </a:rPr>
              <a:t> </a:t>
            </a:r>
            <a:r>
              <a:rPr sz="2000" spc="-40" dirty="0">
                <a:solidFill>
                  <a:srgbClr val="231F20"/>
                </a:solidFill>
                <a:latin typeface="Source Sans Pro"/>
                <a:cs typeface="Source Sans Pro"/>
              </a:rPr>
              <a:t>color,</a:t>
            </a:r>
            <a:r>
              <a:rPr sz="2000" spc="-10" dirty="0">
                <a:solidFill>
                  <a:srgbClr val="231F20"/>
                </a:solidFill>
                <a:latin typeface="Source Sans Pro"/>
                <a:cs typeface="Source Sans Pro"/>
              </a:rPr>
              <a:t> </a:t>
            </a:r>
            <a:r>
              <a:rPr sz="2000" spc="-30" dirty="0">
                <a:solidFill>
                  <a:srgbClr val="231F20"/>
                </a:solidFill>
                <a:latin typeface="Source Sans Pro"/>
                <a:cs typeface="Source Sans Pro"/>
              </a:rPr>
              <a:t>resulting</a:t>
            </a:r>
            <a:r>
              <a:rPr sz="2000" spc="-5" dirty="0">
                <a:solidFill>
                  <a:srgbClr val="231F20"/>
                </a:solidFill>
                <a:latin typeface="Source Sans Pro"/>
                <a:cs typeface="Source Sans Pro"/>
              </a:rPr>
              <a:t> </a:t>
            </a:r>
            <a:r>
              <a:rPr sz="2000" spc="-10" dirty="0">
                <a:solidFill>
                  <a:srgbClr val="231F20"/>
                </a:solidFill>
                <a:latin typeface="Source Sans Pro"/>
                <a:cs typeface="Source Sans Pro"/>
              </a:rPr>
              <a:t>in</a:t>
            </a:r>
            <a:r>
              <a:rPr sz="2000" spc="-5" dirty="0">
                <a:solidFill>
                  <a:srgbClr val="231F20"/>
                </a:solidFill>
                <a:latin typeface="Source Sans Pro"/>
                <a:cs typeface="Source Sans Pro"/>
              </a:rPr>
              <a:t> </a:t>
            </a:r>
            <a:r>
              <a:rPr sz="2000" spc="-35" dirty="0">
                <a:solidFill>
                  <a:srgbClr val="231F20"/>
                </a:solidFill>
                <a:latin typeface="Source Sans Pro"/>
                <a:cs typeface="Source Sans Pro"/>
              </a:rPr>
              <a:t>persistent</a:t>
            </a:r>
            <a:r>
              <a:rPr sz="2000" spc="-10" dirty="0">
                <a:solidFill>
                  <a:srgbClr val="231F20"/>
                </a:solidFill>
                <a:latin typeface="Source Sans Pro"/>
                <a:cs typeface="Source Sans Pro"/>
              </a:rPr>
              <a:t> </a:t>
            </a:r>
            <a:r>
              <a:rPr sz="2000" spc="-30" dirty="0">
                <a:solidFill>
                  <a:srgbClr val="231F20"/>
                </a:solidFill>
                <a:latin typeface="Source Sans Pro"/>
                <a:cs typeface="Source Sans Pro"/>
              </a:rPr>
              <a:t>health</a:t>
            </a:r>
            <a:r>
              <a:rPr sz="2000" spc="-5" dirty="0">
                <a:solidFill>
                  <a:srgbClr val="231F20"/>
                </a:solidFill>
                <a:latin typeface="Source Sans Pro"/>
                <a:cs typeface="Source Sans Pro"/>
              </a:rPr>
              <a:t> </a:t>
            </a:r>
            <a:r>
              <a:rPr sz="2000" spc="-30" dirty="0">
                <a:solidFill>
                  <a:srgbClr val="231F20"/>
                </a:solidFill>
                <a:latin typeface="Source Sans Pro"/>
                <a:cs typeface="Source Sans Pro"/>
              </a:rPr>
              <a:t>disparities.</a:t>
            </a:r>
            <a:r>
              <a:rPr sz="2000" spc="-5" dirty="0">
                <a:solidFill>
                  <a:srgbClr val="231F20"/>
                </a:solidFill>
                <a:latin typeface="Source Sans Pro"/>
                <a:cs typeface="Source Sans Pro"/>
              </a:rPr>
              <a:t> </a:t>
            </a:r>
            <a:r>
              <a:rPr sz="2000" spc="-30" dirty="0">
                <a:solidFill>
                  <a:srgbClr val="231F20"/>
                </a:solidFill>
                <a:latin typeface="Source Sans Pro"/>
                <a:cs typeface="Source Sans Pro"/>
              </a:rPr>
              <a:t>Efforts</a:t>
            </a:r>
            <a:r>
              <a:rPr sz="2000" spc="-10" dirty="0">
                <a:solidFill>
                  <a:srgbClr val="231F20"/>
                </a:solidFill>
                <a:latin typeface="Source Sans Pro"/>
                <a:cs typeface="Source Sans Pro"/>
              </a:rPr>
              <a:t> </a:t>
            </a:r>
            <a:r>
              <a:rPr sz="2000" spc="-30" dirty="0">
                <a:solidFill>
                  <a:srgbClr val="231F20"/>
                </a:solidFill>
                <a:latin typeface="Source Sans Pro"/>
                <a:cs typeface="Source Sans Pro"/>
              </a:rPr>
              <a:t>are</a:t>
            </a:r>
            <a:r>
              <a:rPr sz="2000" spc="-5" dirty="0">
                <a:solidFill>
                  <a:srgbClr val="231F20"/>
                </a:solidFill>
                <a:latin typeface="Source Sans Pro"/>
                <a:cs typeface="Source Sans Pro"/>
              </a:rPr>
              <a:t> </a:t>
            </a:r>
            <a:r>
              <a:rPr sz="2000" spc="-25" dirty="0">
                <a:solidFill>
                  <a:srgbClr val="231F20"/>
                </a:solidFill>
                <a:latin typeface="Source Sans Pro"/>
                <a:cs typeface="Source Sans Pro"/>
              </a:rPr>
              <a:t>too</a:t>
            </a:r>
            <a:r>
              <a:rPr sz="2000" spc="-5" dirty="0">
                <a:solidFill>
                  <a:srgbClr val="231F20"/>
                </a:solidFill>
                <a:latin typeface="Source Sans Pro"/>
                <a:cs typeface="Source Sans Pro"/>
              </a:rPr>
              <a:t> </a:t>
            </a:r>
            <a:r>
              <a:rPr sz="2000" spc="-35" dirty="0">
                <a:solidFill>
                  <a:srgbClr val="231F20"/>
                </a:solidFill>
                <a:latin typeface="Source Sans Pro"/>
                <a:cs typeface="Source Sans Pro"/>
              </a:rPr>
              <a:t>often</a:t>
            </a:r>
            <a:r>
              <a:rPr sz="2000" spc="-10" dirty="0">
                <a:solidFill>
                  <a:srgbClr val="231F20"/>
                </a:solidFill>
                <a:latin typeface="Source Sans Pro"/>
                <a:cs typeface="Source Sans Pro"/>
              </a:rPr>
              <a:t> </a:t>
            </a:r>
            <a:r>
              <a:rPr sz="2000" spc="-25" dirty="0">
                <a:solidFill>
                  <a:srgbClr val="231F20"/>
                </a:solidFill>
                <a:latin typeface="Source Sans Pro"/>
                <a:cs typeface="Source Sans Pro"/>
              </a:rPr>
              <a:t>siloed</a:t>
            </a:r>
            <a:r>
              <a:rPr sz="2000" spc="-5" dirty="0">
                <a:solidFill>
                  <a:srgbClr val="231F20"/>
                </a:solidFill>
                <a:latin typeface="Source Sans Pro"/>
                <a:cs typeface="Source Sans Pro"/>
              </a:rPr>
              <a:t> </a:t>
            </a:r>
            <a:r>
              <a:rPr sz="2000" spc="-25" dirty="0">
                <a:solidFill>
                  <a:srgbClr val="231F20"/>
                </a:solidFill>
                <a:latin typeface="Source Sans Pro"/>
                <a:cs typeface="Source Sans Pro"/>
              </a:rPr>
              <a:t>and </a:t>
            </a:r>
            <a:r>
              <a:rPr sz="2000" spc="-30" dirty="0">
                <a:solidFill>
                  <a:srgbClr val="231F20"/>
                </a:solidFill>
                <a:latin typeface="Source Sans Pro"/>
                <a:cs typeface="Source Sans Pro"/>
              </a:rPr>
              <a:t>exclude</a:t>
            </a:r>
            <a:r>
              <a:rPr sz="2000" spc="-15" dirty="0">
                <a:solidFill>
                  <a:srgbClr val="231F20"/>
                </a:solidFill>
                <a:latin typeface="Source Sans Pro"/>
                <a:cs typeface="Source Sans Pro"/>
              </a:rPr>
              <a:t> </a:t>
            </a:r>
            <a:r>
              <a:rPr sz="2000" spc="-25" dirty="0">
                <a:solidFill>
                  <a:srgbClr val="231F20"/>
                </a:solidFill>
                <a:latin typeface="Source Sans Pro"/>
                <a:cs typeface="Source Sans Pro"/>
              </a:rPr>
              <a:t>those</a:t>
            </a:r>
            <a:r>
              <a:rPr sz="2000" spc="-10" dirty="0">
                <a:solidFill>
                  <a:srgbClr val="231F20"/>
                </a:solidFill>
                <a:latin typeface="Source Sans Pro"/>
                <a:cs typeface="Source Sans Pro"/>
              </a:rPr>
              <a:t> </a:t>
            </a:r>
            <a:r>
              <a:rPr sz="2000" spc="-30" dirty="0">
                <a:solidFill>
                  <a:srgbClr val="231F20"/>
                </a:solidFill>
                <a:latin typeface="Source Sans Pro"/>
                <a:cs typeface="Source Sans Pro"/>
              </a:rPr>
              <a:t>adversly</a:t>
            </a:r>
            <a:r>
              <a:rPr sz="2000" spc="-15" dirty="0">
                <a:solidFill>
                  <a:srgbClr val="231F20"/>
                </a:solidFill>
                <a:latin typeface="Source Sans Pro"/>
                <a:cs typeface="Source Sans Pro"/>
              </a:rPr>
              <a:t> </a:t>
            </a:r>
            <a:r>
              <a:rPr sz="2000" spc="-35" dirty="0">
                <a:solidFill>
                  <a:srgbClr val="231F20"/>
                </a:solidFill>
                <a:latin typeface="Source Sans Pro"/>
                <a:cs typeface="Source Sans Pro"/>
              </a:rPr>
              <a:t>impacted</a:t>
            </a:r>
            <a:r>
              <a:rPr sz="2000" spc="-10" dirty="0">
                <a:solidFill>
                  <a:srgbClr val="231F20"/>
                </a:solidFill>
                <a:latin typeface="Source Sans Pro"/>
                <a:cs typeface="Source Sans Pro"/>
              </a:rPr>
              <a:t> </a:t>
            </a:r>
            <a:r>
              <a:rPr sz="2000" spc="-20" dirty="0">
                <a:solidFill>
                  <a:srgbClr val="231F20"/>
                </a:solidFill>
                <a:latin typeface="Source Sans Pro"/>
                <a:cs typeface="Source Sans Pro"/>
              </a:rPr>
              <a:t>by</a:t>
            </a:r>
            <a:r>
              <a:rPr sz="2000" spc="-15" dirty="0">
                <a:solidFill>
                  <a:srgbClr val="231F20"/>
                </a:solidFill>
                <a:latin typeface="Source Sans Pro"/>
                <a:cs typeface="Source Sans Pro"/>
              </a:rPr>
              <a:t> </a:t>
            </a:r>
            <a:r>
              <a:rPr sz="2000" spc="-25" dirty="0">
                <a:solidFill>
                  <a:srgbClr val="231F20"/>
                </a:solidFill>
                <a:latin typeface="Source Sans Pro"/>
                <a:cs typeface="Source Sans Pro"/>
              </a:rPr>
              <a:t>deeper</a:t>
            </a:r>
            <a:r>
              <a:rPr sz="2000" spc="-10" dirty="0">
                <a:solidFill>
                  <a:srgbClr val="231F20"/>
                </a:solidFill>
                <a:latin typeface="Source Sans Pro"/>
                <a:cs typeface="Source Sans Pro"/>
              </a:rPr>
              <a:t> </a:t>
            </a:r>
            <a:r>
              <a:rPr sz="2000" spc="-35" dirty="0">
                <a:solidFill>
                  <a:srgbClr val="231F20"/>
                </a:solidFill>
                <a:latin typeface="Source Sans Pro"/>
                <a:cs typeface="Source Sans Pro"/>
              </a:rPr>
              <a:t>systemic</a:t>
            </a:r>
            <a:r>
              <a:rPr sz="2000" spc="-10" dirty="0">
                <a:solidFill>
                  <a:srgbClr val="231F20"/>
                </a:solidFill>
                <a:latin typeface="Source Sans Pro"/>
                <a:cs typeface="Source Sans Pro"/>
              </a:rPr>
              <a:t> </a:t>
            </a:r>
            <a:r>
              <a:rPr sz="2000" spc="-25" dirty="0">
                <a:solidFill>
                  <a:srgbClr val="231F20"/>
                </a:solidFill>
                <a:latin typeface="Source Sans Pro"/>
                <a:cs typeface="Source Sans Pro"/>
              </a:rPr>
              <a:t>issues.</a:t>
            </a:r>
            <a:r>
              <a:rPr sz="2000" spc="-15" dirty="0">
                <a:solidFill>
                  <a:srgbClr val="231F20"/>
                </a:solidFill>
                <a:latin typeface="Source Sans Pro"/>
                <a:cs typeface="Source Sans Pro"/>
              </a:rPr>
              <a:t> </a:t>
            </a:r>
            <a:r>
              <a:rPr sz="2000" dirty="0">
                <a:solidFill>
                  <a:srgbClr val="231F20"/>
                </a:solidFill>
                <a:latin typeface="Source Sans Pro"/>
                <a:cs typeface="Source Sans Pro"/>
              </a:rPr>
              <a:t>As</a:t>
            </a:r>
            <a:r>
              <a:rPr sz="2000" spc="-10" dirty="0">
                <a:solidFill>
                  <a:srgbClr val="231F20"/>
                </a:solidFill>
                <a:latin typeface="Source Sans Pro"/>
                <a:cs typeface="Source Sans Pro"/>
              </a:rPr>
              <a:t> </a:t>
            </a:r>
            <a:r>
              <a:rPr sz="2000" dirty="0">
                <a:solidFill>
                  <a:srgbClr val="231F20"/>
                </a:solidFill>
                <a:latin typeface="Source Sans Pro"/>
                <a:cs typeface="Source Sans Pro"/>
              </a:rPr>
              <a:t>a</a:t>
            </a:r>
            <a:r>
              <a:rPr sz="2000" spc="-15" dirty="0">
                <a:solidFill>
                  <a:srgbClr val="231F20"/>
                </a:solidFill>
                <a:latin typeface="Source Sans Pro"/>
                <a:cs typeface="Source Sans Pro"/>
              </a:rPr>
              <a:t> </a:t>
            </a:r>
            <a:r>
              <a:rPr sz="2000" spc="-25" dirty="0">
                <a:solidFill>
                  <a:srgbClr val="231F20"/>
                </a:solidFill>
                <a:latin typeface="Source Sans Pro"/>
                <a:cs typeface="Source Sans Pro"/>
              </a:rPr>
              <a:t>result,</a:t>
            </a:r>
            <a:r>
              <a:rPr sz="2000" spc="-10" dirty="0">
                <a:solidFill>
                  <a:srgbClr val="231F20"/>
                </a:solidFill>
                <a:latin typeface="Source Sans Pro"/>
                <a:cs typeface="Source Sans Pro"/>
              </a:rPr>
              <a:t> </a:t>
            </a:r>
            <a:r>
              <a:rPr sz="2000" spc="-35" dirty="0">
                <a:solidFill>
                  <a:srgbClr val="231F20"/>
                </a:solidFill>
                <a:latin typeface="Source Sans Pro"/>
                <a:cs typeface="Source Sans Pro"/>
              </a:rPr>
              <a:t>good-</a:t>
            </a:r>
            <a:r>
              <a:rPr sz="2000" spc="-30" dirty="0">
                <a:solidFill>
                  <a:srgbClr val="231F20"/>
                </a:solidFill>
                <a:latin typeface="Source Sans Pro"/>
                <a:cs typeface="Source Sans Pro"/>
              </a:rPr>
              <a:t>faith</a:t>
            </a:r>
            <a:r>
              <a:rPr sz="2000" spc="-10" dirty="0">
                <a:solidFill>
                  <a:srgbClr val="231F20"/>
                </a:solidFill>
                <a:latin typeface="Source Sans Pro"/>
                <a:cs typeface="Source Sans Pro"/>
              </a:rPr>
              <a:t> </a:t>
            </a:r>
            <a:r>
              <a:rPr sz="2000" spc="-30" dirty="0">
                <a:solidFill>
                  <a:srgbClr val="231F20"/>
                </a:solidFill>
                <a:latin typeface="Source Sans Pro"/>
                <a:cs typeface="Source Sans Pro"/>
              </a:rPr>
              <a:t>efforts</a:t>
            </a:r>
            <a:r>
              <a:rPr sz="2000" spc="-15" dirty="0">
                <a:solidFill>
                  <a:srgbClr val="231F20"/>
                </a:solidFill>
                <a:latin typeface="Source Sans Pro"/>
                <a:cs typeface="Source Sans Pro"/>
              </a:rPr>
              <a:t> </a:t>
            </a:r>
            <a:r>
              <a:rPr sz="2000" spc="-30" dirty="0">
                <a:solidFill>
                  <a:srgbClr val="231F20"/>
                </a:solidFill>
                <a:latin typeface="Source Sans Pro"/>
                <a:cs typeface="Source Sans Pro"/>
              </a:rPr>
              <a:t>are</a:t>
            </a:r>
            <a:r>
              <a:rPr sz="2000" spc="-10" dirty="0">
                <a:solidFill>
                  <a:srgbClr val="231F20"/>
                </a:solidFill>
                <a:latin typeface="Source Sans Pro"/>
                <a:cs typeface="Source Sans Pro"/>
              </a:rPr>
              <a:t> usually </a:t>
            </a:r>
            <a:r>
              <a:rPr sz="2000" spc="-30" dirty="0">
                <a:solidFill>
                  <a:srgbClr val="231F20"/>
                </a:solidFill>
                <a:latin typeface="Source Sans Pro"/>
                <a:cs typeface="Source Sans Pro"/>
              </a:rPr>
              <a:t>limited</a:t>
            </a:r>
            <a:r>
              <a:rPr sz="2000" spc="-15" dirty="0">
                <a:solidFill>
                  <a:srgbClr val="231F20"/>
                </a:solidFill>
                <a:latin typeface="Source Sans Pro"/>
                <a:cs typeface="Source Sans Pro"/>
              </a:rPr>
              <a:t> </a:t>
            </a:r>
            <a:r>
              <a:rPr sz="2000" spc="-20" dirty="0">
                <a:solidFill>
                  <a:srgbClr val="231F20"/>
                </a:solidFill>
                <a:latin typeface="Source Sans Pro"/>
                <a:cs typeface="Source Sans Pro"/>
              </a:rPr>
              <a:t>and</a:t>
            </a:r>
            <a:r>
              <a:rPr sz="2000" spc="-15" dirty="0">
                <a:solidFill>
                  <a:srgbClr val="231F20"/>
                </a:solidFill>
                <a:latin typeface="Source Sans Pro"/>
                <a:cs typeface="Source Sans Pro"/>
              </a:rPr>
              <a:t> </a:t>
            </a:r>
            <a:r>
              <a:rPr sz="2000" spc="-35" dirty="0">
                <a:solidFill>
                  <a:srgbClr val="231F20"/>
                </a:solidFill>
                <a:latin typeface="Source Sans Pro"/>
                <a:cs typeface="Source Sans Pro"/>
              </a:rPr>
              <a:t>not</a:t>
            </a:r>
            <a:r>
              <a:rPr sz="2000" spc="-15" dirty="0">
                <a:solidFill>
                  <a:srgbClr val="231F20"/>
                </a:solidFill>
                <a:latin typeface="Source Sans Pro"/>
                <a:cs typeface="Source Sans Pro"/>
              </a:rPr>
              <a:t> </a:t>
            </a:r>
            <a:r>
              <a:rPr sz="2000" spc="-10" dirty="0">
                <a:solidFill>
                  <a:srgbClr val="231F20"/>
                </a:solidFill>
                <a:latin typeface="Source Sans Pro"/>
                <a:cs typeface="Source Sans Pro"/>
              </a:rPr>
              <a:t>sustainable.</a:t>
            </a:r>
            <a:endParaRPr sz="2000" dirty="0">
              <a:latin typeface="Source Sans Pro"/>
              <a:cs typeface="Source Sans Pro"/>
            </a:endParaRPr>
          </a:p>
        </p:txBody>
      </p:sp>
      <p:grpSp>
        <p:nvGrpSpPr>
          <p:cNvPr id="5" name="object 48">
            <a:extLst>
              <a:ext uri="{FF2B5EF4-FFF2-40B4-BE49-F238E27FC236}">
                <a16:creationId xmlns:a16="http://schemas.microsoft.com/office/drawing/2014/main" id="{DCE68290-862B-6426-FC52-D80CE3D6523A}"/>
              </a:ext>
            </a:extLst>
          </p:cNvPr>
          <p:cNvGrpSpPr/>
          <p:nvPr/>
        </p:nvGrpSpPr>
        <p:grpSpPr>
          <a:xfrm>
            <a:off x="-2072640" y="1348740"/>
            <a:ext cx="14253278" cy="676813"/>
            <a:chOff x="0" y="3679766"/>
            <a:chExt cx="7245350" cy="396875"/>
          </a:xfrm>
        </p:grpSpPr>
        <p:sp>
          <p:nvSpPr>
            <p:cNvPr id="6" name="object 49">
              <a:extLst>
                <a:ext uri="{FF2B5EF4-FFF2-40B4-BE49-F238E27FC236}">
                  <a16:creationId xmlns:a16="http://schemas.microsoft.com/office/drawing/2014/main" id="{CF72B360-266C-F5C9-78AB-91841138EF4C}"/>
                </a:ext>
              </a:extLst>
            </p:cNvPr>
            <p:cNvSpPr/>
            <p:nvPr/>
          </p:nvSpPr>
          <p:spPr>
            <a:xfrm>
              <a:off x="0" y="3804565"/>
              <a:ext cx="7245350" cy="229235"/>
            </a:xfrm>
            <a:custGeom>
              <a:avLst/>
              <a:gdLst/>
              <a:ahLst/>
              <a:cxnLst/>
              <a:rect l="l" t="t" r="r" b="b"/>
              <a:pathLst>
                <a:path w="7245350" h="229235">
                  <a:moveTo>
                    <a:pt x="7132727" y="0"/>
                  </a:moveTo>
                  <a:lnTo>
                    <a:pt x="0" y="0"/>
                  </a:lnTo>
                  <a:lnTo>
                    <a:pt x="0" y="228765"/>
                  </a:lnTo>
                  <a:lnTo>
                    <a:pt x="7132727" y="228765"/>
                  </a:lnTo>
                  <a:lnTo>
                    <a:pt x="7176469" y="219935"/>
                  </a:lnTo>
                  <a:lnTo>
                    <a:pt x="7212186" y="195854"/>
                  </a:lnTo>
                  <a:lnTo>
                    <a:pt x="7236267" y="160136"/>
                  </a:lnTo>
                  <a:lnTo>
                    <a:pt x="7245097" y="116395"/>
                  </a:lnTo>
                  <a:lnTo>
                    <a:pt x="7245097" y="112369"/>
                  </a:lnTo>
                  <a:lnTo>
                    <a:pt x="7236267" y="68628"/>
                  </a:lnTo>
                  <a:lnTo>
                    <a:pt x="7212186" y="32910"/>
                  </a:lnTo>
                  <a:lnTo>
                    <a:pt x="7176469" y="8829"/>
                  </a:lnTo>
                  <a:lnTo>
                    <a:pt x="7132727" y="0"/>
                  </a:lnTo>
                  <a:close/>
                </a:path>
              </a:pathLst>
            </a:custGeom>
            <a:solidFill>
              <a:srgbClr val="26A8E0">
                <a:alpha val="11000"/>
              </a:srgbClr>
            </a:solidFill>
          </p:spPr>
          <p:txBody>
            <a:bodyPr wrap="square" lIns="0" tIns="0" rIns="0" bIns="0" rtlCol="0"/>
            <a:lstStyle/>
            <a:p>
              <a:endParaRPr dirty="0"/>
            </a:p>
          </p:txBody>
        </p:sp>
        <p:pic>
          <p:nvPicPr>
            <p:cNvPr id="7" name="object 50">
              <a:extLst>
                <a:ext uri="{FF2B5EF4-FFF2-40B4-BE49-F238E27FC236}">
                  <a16:creationId xmlns:a16="http://schemas.microsoft.com/office/drawing/2014/main" id="{F4A5B3EE-AEFC-8A19-B7DC-BEF38F7949C7}"/>
                </a:ext>
              </a:extLst>
            </p:cNvPr>
            <p:cNvPicPr/>
            <p:nvPr/>
          </p:nvPicPr>
          <p:blipFill>
            <a:blip r:embed="rId3" cstate="print"/>
            <a:stretch>
              <a:fillRect/>
            </a:stretch>
          </p:blipFill>
          <p:spPr>
            <a:xfrm>
              <a:off x="487314" y="3679766"/>
              <a:ext cx="389772" cy="396463"/>
            </a:xfrm>
            <a:prstGeom prst="rect">
              <a:avLst/>
            </a:prstGeom>
          </p:spPr>
        </p:pic>
      </p:grpSp>
    </p:spTree>
    <p:extLst>
      <p:ext uri="{BB962C8B-B14F-4D97-AF65-F5344CB8AC3E}">
        <p14:creationId xmlns:p14="http://schemas.microsoft.com/office/powerpoint/2010/main" val="3010443904"/>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DD320B-067B-4CEA-995A-DAB80328343F}"/>
              </a:ext>
            </a:extLst>
          </p:cNvPr>
          <p:cNvSpPr txBox="1"/>
          <p:nvPr/>
        </p:nvSpPr>
        <p:spPr>
          <a:xfrm>
            <a:off x="329671" y="829318"/>
            <a:ext cx="8484658" cy="523220"/>
          </a:xfrm>
          <a:prstGeom prst="rect">
            <a:avLst/>
          </a:prstGeom>
          <a:noFill/>
        </p:spPr>
        <p:txBody>
          <a:bodyPr wrap="square">
            <a:spAutoFit/>
          </a:bodyPr>
          <a:lstStyle/>
          <a:p>
            <a:pPr algn="ctr">
              <a:lnSpc>
                <a:spcPct val="60000"/>
              </a:lnSpc>
            </a:pPr>
            <a:r>
              <a:rPr lang="en-US" sz="6000" baseline="30000" dirty="0">
                <a:solidFill>
                  <a:srgbClr val="3FA248"/>
                </a:solidFill>
                <a:latin typeface="Source Sans Pro Black" panose="020B0803030403020204" pitchFamily="34" charset="0"/>
              </a:rPr>
              <a:t>The Topline Message</a:t>
            </a:r>
            <a:endParaRPr lang="en-US" sz="4800" baseline="30000" dirty="0">
              <a:solidFill>
                <a:srgbClr val="369638"/>
              </a:solidFill>
              <a:latin typeface="Source Sans Pro Black" panose="020B0803030403020204" pitchFamily="34" charset="0"/>
            </a:endParaRPr>
          </a:p>
        </p:txBody>
      </p:sp>
      <p:sp>
        <p:nvSpPr>
          <p:cNvPr id="3" name="object 47">
            <a:extLst>
              <a:ext uri="{FF2B5EF4-FFF2-40B4-BE49-F238E27FC236}">
                <a16:creationId xmlns:a16="http://schemas.microsoft.com/office/drawing/2014/main" id="{B47E53B4-157A-20EE-671C-48BB37F4C0BB}"/>
              </a:ext>
            </a:extLst>
          </p:cNvPr>
          <p:cNvSpPr txBox="1"/>
          <p:nvPr/>
        </p:nvSpPr>
        <p:spPr>
          <a:xfrm>
            <a:off x="1029335" y="1446433"/>
            <a:ext cx="7055485" cy="4952638"/>
          </a:xfrm>
          <a:prstGeom prst="rect">
            <a:avLst/>
          </a:prstGeom>
        </p:spPr>
        <p:txBody>
          <a:bodyPr vert="horz" wrap="square" lIns="0" tIns="12700" rIns="0" bIns="0" rtlCol="0">
            <a:spAutoFit/>
          </a:bodyPr>
          <a:lstStyle/>
          <a:p>
            <a:pPr marL="655320">
              <a:lnSpc>
                <a:spcPct val="100000"/>
              </a:lnSpc>
              <a:spcBef>
                <a:spcPts val="5"/>
              </a:spcBef>
            </a:pPr>
            <a:r>
              <a:rPr sz="4400" b="1" spc="-25" dirty="0">
                <a:solidFill>
                  <a:srgbClr val="0097C4"/>
                </a:solidFill>
                <a:latin typeface="Source Sans Pro Black"/>
                <a:cs typeface="Source Sans Pro Black"/>
              </a:rPr>
              <a:t>WH</a:t>
            </a:r>
            <a:r>
              <a:rPr lang="en-US" sz="4400" b="1" spc="-25" dirty="0">
                <a:solidFill>
                  <a:srgbClr val="0097C4"/>
                </a:solidFill>
                <a:latin typeface="Source Sans Pro Black"/>
                <a:cs typeface="Source Sans Pro Black"/>
              </a:rPr>
              <a:t>AT</a:t>
            </a:r>
            <a:endParaRPr sz="4400" dirty="0">
              <a:solidFill>
                <a:srgbClr val="0097C4"/>
              </a:solidFill>
              <a:latin typeface="Source Sans Pro Black"/>
              <a:cs typeface="Source Sans Pro Black"/>
            </a:endParaRPr>
          </a:p>
          <a:p>
            <a:pPr marL="655320" marR="21590">
              <a:lnSpc>
                <a:spcPct val="100000"/>
              </a:lnSpc>
              <a:spcBef>
                <a:spcPts val="625"/>
              </a:spcBef>
            </a:pPr>
            <a:r>
              <a:rPr lang="en-US" sz="1400" spc="-35" dirty="0">
                <a:solidFill>
                  <a:srgbClr val="231F20"/>
                </a:solidFill>
                <a:latin typeface="Source Sans Pro"/>
                <a:cs typeface="Source Sans Pro"/>
              </a:rPr>
              <a:t>Accountable</a:t>
            </a:r>
            <a:r>
              <a:rPr lang="en-US" sz="1400" spc="-5" dirty="0">
                <a:solidFill>
                  <a:srgbClr val="231F20"/>
                </a:solidFill>
                <a:latin typeface="Source Sans Pro"/>
                <a:cs typeface="Source Sans Pro"/>
              </a:rPr>
              <a:t> </a:t>
            </a:r>
            <a:r>
              <a:rPr lang="en-US" sz="1400" spc="-30" dirty="0">
                <a:solidFill>
                  <a:srgbClr val="231F20"/>
                </a:solidFill>
                <a:latin typeface="Source Sans Pro"/>
                <a:cs typeface="Source Sans Pro"/>
              </a:rPr>
              <a:t>Communities</a:t>
            </a:r>
            <a:r>
              <a:rPr lang="en-US" sz="1400" spc="-5" dirty="0">
                <a:solidFill>
                  <a:srgbClr val="231F20"/>
                </a:solidFill>
                <a:latin typeface="Source Sans Pro"/>
                <a:cs typeface="Source Sans Pro"/>
              </a:rPr>
              <a:t> </a:t>
            </a:r>
            <a:r>
              <a:rPr lang="en-US" sz="1400" spc="-20" dirty="0">
                <a:solidFill>
                  <a:srgbClr val="231F20"/>
                </a:solidFill>
                <a:latin typeface="Source Sans Pro"/>
                <a:cs typeface="Source Sans Pro"/>
              </a:rPr>
              <a:t>for</a:t>
            </a:r>
            <a:r>
              <a:rPr lang="en-US" sz="1400" spc="-5" dirty="0">
                <a:solidFill>
                  <a:srgbClr val="231F20"/>
                </a:solidFill>
                <a:latin typeface="Source Sans Pro"/>
                <a:cs typeface="Source Sans Pro"/>
              </a:rPr>
              <a:t> </a:t>
            </a:r>
            <a:r>
              <a:rPr lang="en-US" sz="1400" spc="-30" dirty="0">
                <a:solidFill>
                  <a:srgbClr val="231F20"/>
                </a:solidFill>
                <a:latin typeface="Source Sans Pro"/>
                <a:cs typeface="Source Sans Pro"/>
              </a:rPr>
              <a:t>Health</a:t>
            </a:r>
            <a:r>
              <a:rPr lang="en-US" sz="1400" dirty="0">
                <a:solidFill>
                  <a:srgbClr val="231F20"/>
                </a:solidFill>
                <a:latin typeface="Source Sans Pro"/>
                <a:cs typeface="Source Sans Pro"/>
              </a:rPr>
              <a:t> </a:t>
            </a:r>
            <a:r>
              <a:rPr lang="en-US" sz="1400" spc="-30" dirty="0">
                <a:solidFill>
                  <a:srgbClr val="231F20"/>
                </a:solidFill>
                <a:latin typeface="Source Sans Pro"/>
                <a:cs typeface="Source Sans Pro"/>
              </a:rPr>
              <a:t>(ACHs)</a:t>
            </a:r>
            <a:r>
              <a:rPr lang="en-US" sz="1400" spc="-5" dirty="0">
                <a:solidFill>
                  <a:srgbClr val="231F20"/>
                </a:solidFill>
                <a:latin typeface="Source Sans Pro"/>
                <a:cs typeface="Source Sans Pro"/>
              </a:rPr>
              <a:t> </a:t>
            </a:r>
            <a:r>
              <a:rPr lang="en-US" sz="1400" spc="-30" dirty="0">
                <a:solidFill>
                  <a:srgbClr val="231F20"/>
                </a:solidFill>
                <a:latin typeface="Source Sans Pro"/>
                <a:cs typeface="Source Sans Pro"/>
              </a:rPr>
              <a:t>provide</a:t>
            </a:r>
            <a:r>
              <a:rPr lang="en-US" sz="1400" spc="-5" dirty="0">
                <a:solidFill>
                  <a:srgbClr val="231F20"/>
                </a:solidFill>
                <a:latin typeface="Source Sans Pro"/>
                <a:cs typeface="Source Sans Pro"/>
              </a:rPr>
              <a:t> </a:t>
            </a:r>
            <a:r>
              <a:rPr lang="en-US" sz="1400" dirty="0">
                <a:solidFill>
                  <a:srgbClr val="231F20"/>
                </a:solidFill>
                <a:latin typeface="Source Sans Pro"/>
                <a:cs typeface="Source Sans Pro"/>
              </a:rPr>
              <a:t>a</a:t>
            </a:r>
            <a:r>
              <a:rPr lang="en-US" sz="1400" spc="-5" dirty="0">
                <a:solidFill>
                  <a:srgbClr val="231F20"/>
                </a:solidFill>
                <a:latin typeface="Source Sans Pro"/>
                <a:cs typeface="Source Sans Pro"/>
              </a:rPr>
              <a:t> </a:t>
            </a:r>
            <a:r>
              <a:rPr lang="en-US" sz="1400" spc="-30" dirty="0">
                <a:solidFill>
                  <a:srgbClr val="231F20"/>
                </a:solidFill>
                <a:latin typeface="Source Sans Pro"/>
                <a:cs typeface="Source Sans Pro"/>
              </a:rPr>
              <a:t>powerful</a:t>
            </a:r>
            <a:r>
              <a:rPr lang="en-US" sz="1400" dirty="0">
                <a:solidFill>
                  <a:srgbClr val="231F20"/>
                </a:solidFill>
                <a:latin typeface="Source Sans Pro"/>
                <a:cs typeface="Source Sans Pro"/>
              </a:rPr>
              <a:t> </a:t>
            </a:r>
            <a:r>
              <a:rPr lang="en-US" sz="1400" spc="-35" dirty="0">
                <a:solidFill>
                  <a:srgbClr val="231F20"/>
                </a:solidFill>
                <a:latin typeface="Source Sans Pro"/>
                <a:cs typeface="Source Sans Pro"/>
              </a:rPr>
              <a:t>framework</a:t>
            </a:r>
            <a:r>
              <a:rPr lang="en-US" sz="1400" spc="-5" dirty="0">
                <a:solidFill>
                  <a:srgbClr val="231F20"/>
                </a:solidFill>
                <a:latin typeface="Source Sans Pro"/>
                <a:cs typeface="Source Sans Pro"/>
              </a:rPr>
              <a:t> </a:t>
            </a:r>
            <a:r>
              <a:rPr lang="en-US" sz="1400" spc="-20" dirty="0">
                <a:solidFill>
                  <a:srgbClr val="231F20"/>
                </a:solidFill>
                <a:latin typeface="Source Sans Pro"/>
                <a:cs typeface="Source Sans Pro"/>
              </a:rPr>
              <a:t>for</a:t>
            </a:r>
            <a:r>
              <a:rPr lang="en-US" sz="1400" spc="-5" dirty="0">
                <a:solidFill>
                  <a:srgbClr val="231F20"/>
                </a:solidFill>
                <a:latin typeface="Source Sans Pro"/>
                <a:cs typeface="Source Sans Pro"/>
              </a:rPr>
              <a:t> </a:t>
            </a:r>
            <a:r>
              <a:rPr lang="en-US" sz="1400" spc="-30" dirty="0">
                <a:solidFill>
                  <a:srgbClr val="231F20"/>
                </a:solidFill>
                <a:latin typeface="Source Sans Pro"/>
                <a:cs typeface="Source Sans Pro"/>
              </a:rPr>
              <a:t>tackling</a:t>
            </a:r>
            <a:r>
              <a:rPr lang="en-US" sz="1400" spc="-5" dirty="0">
                <a:solidFill>
                  <a:srgbClr val="231F20"/>
                </a:solidFill>
                <a:latin typeface="Source Sans Pro"/>
                <a:cs typeface="Source Sans Pro"/>
              </a:rPr>
              <a:t> </a:t>
            </a:r>
            <a:r>
              <a:rPr lang="en-US" sz="1400" spc="-30" dirty="0">
                <a:solidFill>
                  <a:srgbClr val="231F20"/>
                </a:solidFill>
                <a:latin typeface="Source Sans Pro"/>
                <a:cs typeface="Source Sans Pro"/>
              </a:rPr>
              <a:t>inequities</a:t>
            </a:r>
            <a:r>
              <a:rPr lang="en-US" sz="1400" dirty="0">
                <a:solidFill>
                  <a:srgbClr val="231F20"/>
                </a:solidFill>
                <a:latin typeface="Source Sans Pro"/>
                <a:cs typeface="Source Sans Pro"/>
              </a:rPr>
              <a:t> </a:t>
            </a:r>
            <a:r>
              <a:rPr lang="en-US" sz="1400" spc="-25" dirty="0">
                <a:solidFill>
                  <a:srgbClr val="231F20"/>
                </a:solidFill>
                <a:latin typeface="Source Sans Pro"/>
                <a:cs typeface="Source Sans Pro"/>
              </a:rPr>
              <a:t>by </a:t>
            </a:r>
            <a:r>
              <a:rPr lang="en-US" sz="1400" spc="-30" dirty="0">
                <a:solidFill>
                  <a:srgbClr val="231F20"/>
                </a:solidFill>
                <a:latin typeface="Source Sans Pro"/>
                <a:cs typeface="Source Sans Pro"/>
              </a:rPr>
              <a:t>breaking</a:t>
            </a:r>
            <a:r>
              <a:rPr lang="en-US" sz="1400" spc="-15" dirty="0">
                <a:solidFill>
                  <a:srgbClr val="231F20"/>
                </a:solidFill>
                <a:latin typeface="Source Sans Pro"/>
                <a:cs typeface="Source Sans Pro"/>
              </a:rPr>
              <a:t> </a:t>
            </a:r>
            <a:r>
              <a:rPr lang="en-US" sz="1400" spc="-35" dirty="0">
                <a:solidFill>
                  <a:srgbClr val="231F20"/>
                </a:solidFill>
                <a:latin typeface="Source Sans Pro"/>
                <a:cs typeface="Source Sans Pro"/>
              </a:rPr>
              <a:t>down</a:t>
            </a:r>
            <a:r>
              <a:rPr lang="en-US" sz="1400" spc="-10" dirty="0">
                <a:solidFill>
                  <a:srgbClr val="231F20"/>
                </a:solidFill>
                <a:latin typeface="Source Sans Pro"/>
                <a:cs typeface="Source Sans Pro"/>
              </a:rPr>
              <a:t> </a:t>
            </a:r>
            <a:r>
              <a:rPr lang="en-US" sz="1400" spc="-30" dirty="0">
                <a:solidFill>
                  <a:srgbClr val="231F20"/>
                </a:solidFill>
                <a:latin typeface="Source Sans Pro"/>
                <a:cs typeface="Source Sans Pro"/>
              </a:rPr>
              <a:t>barriers</a:t>
            </a:r>
            <a:r>
              <a:rPr lang="en-US" sz="1400" spc="-10" dirty="0">
                <a:solidFill>
                  <a:srgbClr val="231F20"/>
                </a:solidFill>
                <a:latin typeface="Source Sans Pro"/>
                <a:cs typeface="Source Sans Pro"/>
              </a:rPr>
              <a:t> </a:t>
            </a:r>
            <a:r>
              <a:rPr lang="en-US" sz="1400" spc="-20" dirty="0">
                <a:solidFill>
                  <a:srgbClr val="231F20"/>
                </a:solidFill>
                <a:latin typeface="Source Sans Pro"/>
                <a:cs typeface="Source Sans Pro"/>
              </a:rPr>
              <a:t>and</a:t>
            </a:r>
            <a:r>
              <a:rPr lang="en-US" sz="1400" spc="-15" dirty="0">
                <a:solidFill>
                  <a:srgbClr val="231F20"/>
                </a:solidFill>
                <a:latin typeface="Source Sans Pro"/>
                <a:cs typeface="Source Sans Pro"/>
              </a:rPr>
              <a:t> </a:t>
            </a:r>
            <a:r>
              <a:rPr lang="en-US" sz="1400" spc="-35" dirty="0">
                <a:solidFill>
                  <a:srgbClr val="231F20"/>
                </a:solidFill>
                <a:latin typeface="Source Sans Pro"/>
                <a:cs typeface="Source Sans Pro"/>
              </a:rPr>
              <a:t>promoting</a:t>
            </a:r>
            <a:r>
              <a:rPr lang="en-US" sz="1400" spc="-10" dirty="0">
                <a:solidFill>
                  <a:srgbClr val="231F20"/>
                </a:solidFill>
                <a:latin typeface="Source Sans Pro"/>
                <a:cs typeface="Source Sans Pro"/>
              </a:rPr>
              <a:t> </a:t>
            </a:r>
            <a:r>
              <a:rPr lang="en-US" sz="1400" dirty="0">
                <a:solidFill>
                  <a:srgbClr val="231F20"/>
                </a:solidFill>
                <a:latin typeface="Source Sans Pro"/>
                <a:cs typeface="Source Sans Pro"/>
              </a:rPr>
              <a:t>a</a:t>
            </a:r>
            <a:r>
              <a:rPr lang="en-US" sz="1400" spc="-10" dirty="0">
                <a:solidFill>
                  <a:srgbClr val="231F20"/>
                </a:solidFill>
                <a:latin typeface="Source Sans Pro"/>
                <a:cs typeface="Source Sans Pro"/>
              </a:rPr>
              <a:t> </a:t>
            </a:r>
            <a:r>
              <a:rPr lang="en-US" sz="1400" spc="-20" dirty="0">
                <a:solidFill>
                  <a:srgbClr val="231F20"/>
                </a:solidFill>
                <a:latin typeface="Source Sans Pro"/>
                <a:cs typeface="Source Sans Pro"/>
              </a:rPr>
              <a:t>new</a:t>
            </a:r>
            <a:r>
              <a:rPr lang="en-US" sz="1400" spc="-15" dirty="0">
                <a:solidFill>
                  <a:srgbClr val="231F20"/>
                </a:solidFill>
                <a:latin typeface="Source Sans Pro"/>
                <a:cs typeface="Source Sans Pro"/>
              </a:rPr>
              <a:t> </a:t>
            </a:r>
            <a:r>
              <a:rPr lang="en-US" sz="1400" spc="-35" dirty="0">
                <a:solidFill>
                  <a:srgbClr val="231F20"/>
                </a:solidFill>
                <a:latin typeface="Source Sans Pro"/>
                <a:cs typeface="Source Sans Pro"/>
              </a:rPr>
              <a:t>way</a:t>
            </a:r>
            <a:r>
              <a:rPr lang="en-US" sz="1400" spc="-10" dirty="0">
                <a:solidFill>
                  <a:srgbClr val="231F20"/>
                </a:solidFill>
                <a:latin typeface="Source Sans Pro"/>
                <a:cs typeface="Source Sans Pro"/>
              </a:rPr>
              <a:t> </a:t>
            </a:r>
            <a:r>
              <a:rPr lang="en-US" sz="1400" spc="-20" dirty="0">
                <a:solidFill>
                  <a:srgbClr val="231F20"/>
                </a:solidFill>
                <a:latin typeface="Source Sans Pro"/>
                <a:cs typeface="Source Sans Pro"/>
              </a:rPr>
              <a:t>for</a:t>
            </a:r>
            <a:r>
              <a:rPr lang="en-US" sz="1400" spc="-10" dirty="0">
                <a:solidFill>
                  <a:srgbClr val="231F20"/>
                </a:solidFill>
                <a:latin typeface="Source Sans Pro"/>
                <a:cs typeface="Source Sans Pro"/>
              </a:rPr>
              <a:t> </a:t>
            </a:r>
            <a:r>
              <a:rPr lang="en-US" sz="1400" spc="-20" dirty="0">
                <a:solidFill>
                  <a:srgbClr val="231F20"/>
                </a:solidFill>
                <a:latin typeface="Source Sans Pro"/>
                <a:cs typeface="Source Sans Pro"/>
              </a:rPr>
              <a:t>all</a:t>
            </a:r>
            <a:r>
              <a:rPr lang="en-US" sz="1400" spc="-10" dirty="0">
                <a:solidFill>
                  <a:srgbClr val="231F20"/>
                </a:solidFill>
                <a:latin typeface="Source Sans Pro"/>
                <a:cs typeface="Source Sans Pro"/>
              </a:rPr>
              <a:t> </a:t>
            </a:r>
            <a:r>
              <a:rPr lang="en-US" sz="1400" spc="-35" dirty="0">
                <a:solidFill>
                  <a:srgbClr val="231F20"/>
                </a:solidFill>
                <a:latin typeface="Source Sans Pro"/>
                <a:cs typeface="Source Sans Pro"/>
              </a:rPr>
              <a:t>community</a:t>
            </a:r>
            <a:r>
              <a:rPr lang="en-US" sz="1400" spc="-15" dirty="0">
                <a:solidFill>
                  <a:srgbClr val="231F20"/>
                </a:solidFill>
                <a:latin typeface="Source Sans Pro"/>
                <a:cs typeface="Source Sans Pro"/>
              </a:rPr>
              <a:t> </a:t>
            </a:r>
            <a:r>
              <a:rPr lang="en-US" sz="1400" spc="-30" dirty="0">
                <a:solidFill>
                  <a:srgbClr val="231F20"/>
                </a:solidFill>
                <a:latin typeface="Source Sans Pro"/>
                <a:cs typeface="Source Sans Pro"/>
              </a:rPr>
              <a:t>members</a:t>
            </a:r>
            <a:r>
              <a:rPr lang="en-US" sz="1400" spc="-10" dirty="0">
                <a:solidFill>
                  <a:srgbClr val="231F20"/>
                </a:solidFill>
                <a:latin typeface="Source Sans Pro"/>
                <a:cs typeface="Source Sans Pro"/>
              </a:rPr>
              <a:t> </a:t>
            </a:r>
            <a:r>
              <a:rPr lang="en-US" sz="1400" spc="-20" dirty="0">
                <a:solidFill>
                  <a:srgbClr val="231F20"/>
                </a:solidFill>
                <a:latin typeface="Source Sans Pro"/>
                <a:cs typeface="Source Sans Pro"/>
              </a:rPr>
              <a:t>and</a:t>
            </a:r>
            <a:r>
              <a:rPr lang="en-US" sz="1400" spc="-10" dirty="0">
                <a:solidFill>
                  <a:srgbClr val="231F20"/>
                </a:solidFill>
                <a:latin typeface="Source Sans Pro"/>
                <a:cs typeface="Source Sans Pro"/>
              </a:rPr>
              <a:t> </a:t>
            </a:r>
            <a:r>
              <a:rPr lang="en-US" sz="1400" spc="-35" dirty="0">
                <a:solidFill>
                  <a:srgbClr val="231F20"/>
                </a:solidFill>
                <a:latin typeface="Source Sans Pro"/>
                <a:cs typeface="Source Sans Pro"/>
              </a:rPr>
              <a:t>stakeholders</a:t>
            </a:r>
            <a:r>
              <a:rPr lang="en-US" sz="1400" spc="-15" dirty="0">
                <a:solidFill>
                  <a:srgbClr val="231F20"/>
                </a:solidFill>
                <a:latin typeface="Source Sans Pro"/>
                <a:cs typeface="Source Sans Pro"/>
              </a:rPr>
              <a:t> </a:t>
            </a:r>
            <a:r>
              <a:rPr lang="en-US" sz="1400" spc="-25" dirty="0">
                <a:solidFill>
                  <a:srgbClr val="231F20"/>
                </a:solidFill>
                <a:latin typeface="Source Sans Pro"/>
                <a:cs typeface="Source Sans Pro"/>
              </a:rPr>
              <a:t>to work</a:t>
            </a:r>
            <a:r>
              <a:rPr lang="en-US" sz="1400" dirty="0">
                <a:solidFill>
                  <a:srgbClr val="231F20"/>
                </a:solidFill>
                <a:latin typeface="Source Sans Pro"/>
                <a:cs typeface="Source Sans Pro"/>
              </a:rPr>
              <a:t> </a:t>
            </a:r>
            <a:r>
              <a:rPr lang="en-US" sz="1400" spc="-35" dirty="0">
                <a:solidFill>
                  <a:srgbClr val="231F20"/>
                </a:solidFill>
                <a:latin typeface="Source Sans Pro"/>
                <a:cs typeface="Source Sans Pro"/>
              </a:rPr>
              <a:t>collaboratively</a:t>
            </a:r>
            <a:r>
              <a:rPr lang="en-US" sz="1400" dirty="0">
                <a:solidFill>
                  <a:srgbClr val="231F20"/>
                </a:solidFill>
                <a:latin typeface="Source Sans Pro"/>
                <a:cs typeface="Source Sans Pro"/>
              </a:rPr>
              <a:t> </a:t>
            </a:r>
            <a:r>
              <a:rPr lang="en-US" sz="1400" spc="-40" dirty="0">
                <a:solidFill>
                  <a:srgbClr val="231F20"/>
                </a:solidFill>
                <a:latin typeface="Source Sans Pro"/>
                <a:cs typeface="Source Sans Pro"/>
              </a:rPr>
              <a:t>together.</a:t>
            </a:r>
            <a:r>
              <a:rPr lang="en-US" sz="1400" dirty="0">
                <a:solidFill>
                  <a:srgbClr val="231F20"/>
                </a:solidFill>
                <a:latin typeface="Source Sans Pro"/>
                <a:cs typeface="Source Sans Pro"/>
              </a:rPr>
              <a:t> </a:t>
            </a:r>
            <a:r>
              <a:rPr lang="en-US" sz="1400" spc="-35" dirty="0">
                <a:solidFill>
                  <a:srgbClr val="231F20"/>
                </a:solidFill>
                <a:latin typeface="Source Sans Pro"/>
                <a:cs typeface="Source Sans Pro"/>
              </a:rPr>
              <a:t>ACHs</a:t>
            </a:r>
            <a:r>
              <a:rPr lang="en-US" sz="1400" dirty="0">
                <a:solidFill>
                  <a:srgbClr val="231F20"/>
                </a:solidFill>
                <a:latin typeface="Source Sans Pro"/>
                <a:cs typeface="Source Sans Pro"/>
              </a:rPr>
              <a:t> </a:t>
            </a:r>
            <a:r>
              <a:rPr lang="en-US" sz="1400" spc="-25" dirty="0">
                <a:solidFill>
                  <a:srgbClr val="231F20"/>
                </a:solidFill>
                <a:latin typeface="Source Sans Pro"/>
                <a:cs typeface="Source Sans Pro"/>
              </a:rPr>
              <a:t>rely</a:t>
            </a:r>
            <a:r>
              <a:rPr lang="en-US" sz="1400" dirty="0">
                <a:solidFill>
                  <a:srgbClr val="231F20"/>
                </a:solidFill>
                <a:latin typeface="Source Sans Pro"/>
                <a:cs typeface="Source Sans Pro"/>
              </a:rPr>
              <a:t> </a:t>
            </a:r>
            <a:r>
              <a:rPr lang="en-US" sz="1400" spc="-20" dirty="0">
                <a:solidFill>
                  <a:srgbClr val="231F20"/>
                </a:solidFill>
                <a:latin typeface="Source Sans Pro"/>
                <a:cs typeface="Source Sans Pro"/>
              </a:rPr>
              <a:t>on</a:t>
            </a:r>
            <a:r>
              <a:rPr lang="en-US" sz="1400" dirty="0">
                <a:solidFill>
                  <a:srgbClr val="231F20"/>
                </a:solidFill>
                <a:latin typeface="Source Sans Pro"/>
                <a:cs typeface="Source Sans Pro"/>
              </a:rPr>
              <a:t> </a:t>
            </a:r>
            <a:r>
              <a:rPr lang="en-US" sz="1400" spc="-25" dirty="0">
                <a:solidFill>
                  <a:srgbClr val="231F20"/>
                </a:solidFill>
                <a:latin typeface="Source Sans Pro"/>
                <a:cs typeface="Source Sans Pro"/>
              </a:rPr>
              <a:t>three</a:t>
            </a:r>
            <a:r>
              <a:rPr lang="en-US" sz="1400" dirty="0">
                <a:solidFill>
                  <a:srgbClr val="231F20"/>
                </a:solidFill>
                <a:latin typeface="Source Sans Pro"/>
                <a:cs typeface="Source Sans Pro"/>
              </a:rPr>
              <a:t> </a:t>
            </a:r>
            <a:r>
              <a:rPr lang="en-US" sz="1400" spc="-25" dirty="0">
                <a:solidFill>
                  <a:srgbClr val="231F20"/>
                </a:solidFill>
                <a:latin typeface="Source Sans Pro"/>
                <a:cs typeface="Source Sans Pro"/>
              </a:rPr>
              <a:t>key</a:t>
            </a:r>
            <a:r>
              <a:rPr lang="en-US" sz="1400" dirty="0">
                <a:solidFill>
                  <a:srgbClr val="231F20"/>
                </a:solidFill>
                <a:latin typeface="Source Sans Pro"/>
                <a:cs typeface="Source Sans Pro"/>
              </a:rPr>
              <a:t> </a:t>
            </a:r>
            <a:r>
              <a:rPr lang="en-US" sz="1400" spc="-30" dirty="0">
                <a:solidFill>
                  <a:srgbClr val="231F20"/>
                </a:solidFill>
                <a:latin typeface="Source Sans Pro"/>
                <a:cs typeface="Source Sans Pro"/>
              </a:rPr>
              <a:t>principles</a:t>
            </a:r>
            <a:r>
              <a:rPr lang="en-US" sz="1400" dirty="0">
                <a:solidFill>
                  <a:srgbClr val="231F20"/>
                </a:solidFill>
                <a:latin typeface="Source Sans Pro"/>
                <a:cs typeface="Source Sans Pro"/>
              </a:rPr>
              <a:t> </a:t>
            </a:r>
            <a:r>
              <a:rPr lang="en-US" sz="1400" spc="-30" dirty="0">
                <a:solidFill>
                  <a:srgbClr val="231F20"/>
                </a:solidFill>
                <a:latin typeface="Source Sans Pro"/>
                <a:cs typeface="Source Sans Pro"/>
              </a:rPr>
              <a:t>to</a:t>
            </a:r>
            <a:r>
              <a:rPr lang="en-US" sz="1400" dirty="0">
                <a:solidFill>
                  <a:srgbClr val="231F20"/>
                </a:solidFill>
                <a:latin typeface="Source Sans Pro"/>
                <a:cs typeface="Source Sans Pro"/>
              </a:rPr>
              <a:t> </a:t>
            </a:r>
            <a:r>
              <a:rPr lang="en-US" sz="1400" spc="-25" dirty="0">
                <a:solidFill>
                  <a:srgbClr val="231F20"/>
                </a:solidFill>
                <a:latin typeface="Source Sans Pro"/>
                <a:cs typeface="Source Sans Pro"/>
              </a:rPr>
              <a:t>deliver</a:t>
            </a:r>
            <a:r>
              <a:rPr lang="en-US" sz="1400" dirty="0">
                <a:solidFill>
                  <a:srgbClr val="231F20"/>
                </a:solidFill>
                <a:latin typeface="Source Sans Pro"/>
                <a:cs typeface="Source Sans Pro"/>
              </a:rPr>
              <a:t> </a:t>
            </a:r>
            <a:r>
              <a:rPr lang="en-US" sz="1400" spc="-35" dirty="0">
                <a:solidFill>
                  <a:srgbClr val="231F20"/>
                </a:solidFill>
                <a:latin typeface="Source Sans Pro"/>
                <a:cs typeface="Source Sans Pro"/>
              </a:rPr>
              <a:t>transformational</a:t>
            </a:r>
            <a:r>
              <a:rPr lang="en-US" sz="1400" dirty="0">
                <a:solidFill>
                  <a:srgbClr val="231F20"/>
                </a:solidFill>
                <a:latin typeface="Source Sans Pro"/>
                <a:cs typeface="Source Sans Pro"/>
              </a:rPr>
              <a:t> </a:t>
            </a:r>
            <a:r>
              <a:rPr lang="en-US" sz="1400" spc="-10" dirty="0">
                <a:solidFill>
                  <a:srgbClr val="231F20"/>
                </a:solidFill>
                <a:latin typeface="Source Sans Pro"/>
                <a:cs typeface="Source Sans Pro"/>
              </a:rPr>
              <a:t>change </a:t>
            </a:r>
            <a:r>
              <a:rPr lang="en-US" sz="1400" spc="-20" dirty="0">
                <a:solidFill>
                  <a:srgbClr val="231F20"/>
                </a:solidFill>
                <a:latin typeface="Source Sans Pro"/>
                <a:cs typeface="Source Sans Pro"/>
              </a:rPr>
              <a:t>and</a:t>
            </a:r>
            <a:r>
              <a:rPr lang="en-US" sz="1400" spc="-25" dirty="0">
                <a:solidFill>
                  <a:srgbClr val="231F20"/>
                </a:solidFill>
                <a:latin typeface="Source Sans Pro"/>
                <a:cs typeface="Source Sans Pro"/>
              </a:rPr>
              <a:t> </a:t>
            </a:r>
            <a:r>
              <a:rPr lang="en-US" sz="1400" spc="-30" dirty="0">
                <a:solidFill>
                  <a:srgbClr val="231F20"/>
                </a:solidFill>
                <a:latin typeface="Source Sans Pro"/>
                <a:cs typeface="Source Sans Pro"/>
              </a:rPr>
              <a:t>health</a:t>
            </a:r>
            <a:r>
              <a:rPr lang="en-US" sz="1400" spc="-20" dirty="0">
                <a:solidFill>
                  <a:srgbClr val="231F20"/>
                </a:solidFill>
                <a:latin typeface="Source Sans Pro"/>
                <a:cs typeface="Source Sans Pro"/>
              </a:rPr>
              <a:t> </a:t>
            </a:r>
            <a:r>
              <a:rPr lang="en-US" sz="1400" spc="-10" dirty="0">
                <a:solidFill>
                  <a:srgbClr val="231F20"/>
                </a:solidFill>
                <a:latin typeface="Source Sans Pro"/>
                <a:cs typeface="Source Sans Pro"/>
              </a:rPr>
              <a:t>equity:</a:t>
            </a:r>
          </a:p>
          <a:p>
            <a:pPr marL="655320" marR="21590">
              <a:lnSpc>
                <a:spcPct val="100000"/>
              </a:lnSpc>
              <a:spcBef>
                <a:spcPts val="625"/>
              </a:spcBef>
            </a:pPr>
            <a:endParaRPr lang="en-US" sz="1400" spc="-10" dirty="0">
              <a:solidFill>
                <a:srgbClr val="231F20"/>
              </a:solidFill>
              <a:latin typeface="Source Sans Pro"/>
              <a:cs typeface="Source Sans Pro"/>
            </a:endParaRPr>
          </a:p>
          <a:p>
            <a:pPr marL="1050925" marR="384810">
              <a:lnSpc>
                <a:spcPct val="100000"/>
              </a:lnSpc>
              <a:spcBef>
                <a:spcPts val="375"/>
              </a:spcBef>
            </a:pPr>
            <a:r>
              <a:rPr lang="en-US" sz="1400" b="1" spc="-55" dirty="0">
                <a:solidFill>
                  <a:srgbClr val="27AAE1"/>
                </a:solidFill>
                <a:latin typeface="Source Sans Pro"/>
                <a:cs typeface="Source Sans Pro"/>
              </a:rPr>
              <a:t>Centering</a:t>
            </a:r>
            <a:r>
              <a:rPr lang="en-US" sz="1400" b="1" spc="-60" dirty="0">
                <a:solidFill>
                  <a:srgbClr val="27AAE1"/>
                </a:solidFill>
                <a:latin typeface="Source Sans Pro"/>
                <a:cs typeface="Source Sans Pro"/>
              </a:rPr>
              <a:t> </a:t>
            </a:r>
            <a:r>
              <a:rPr lang="en-US" sz="1400" b="1" spc="-55" dirty="0">
                <a:solidFill>
                  <a:srgbClr val="27AAE1"/>
                </a:solidFill>
                <a:latin typeface="Source Sans Pro"/>
                <a:cs typeface="Source Sans Pro"/>
              </a:rPr>
              <a:t>Community </a:t>
            </a:r>
            <a:r>
              <a:rPr lang="en-US" sz="1400" b="1" spc="-60" dirty="0">
                <a:solidFill>
                  <a:srgbClr val="27AAE1"/>
                </a:solidFill>
                <a:latin typeface="Source Sans Pro"/>
                <a:cs typeface="Source Sans Pro"/>
              </a:rPr>
              <a:t>Voice:</a:t>
            </a:r>
            <a:r>
              <a:rPr lang="en-US" sz="1400" b="1" spc="-55" dirty="0">
                <a:solidFill>
                  <a:srgbClr val="27AAE1"/>
                </a:solidFill>
                <a:latin typeface="Source Sans Pro"/>
                <a:cs typeface="Source Sans Pro"/>
              </a:rPr>
              <a:t> </a:t>
            </a:r>
            <a:r>
              <a:rPr lang="en-US" sz="1400" spc="-35" dirty="0">
                <a:solidFill>
                  <a:srgbClr val="231F20"/>
                </a:solidFill>
                <a:latin typeface="Source Sans Pro"/>
                <a:cs typeface="Source Sans Pro"/>
              </a:rPr>
              <a:t>ACHs</a:t>
            </a:r>
            <a:r>
              <a:rPr lang="en-US" sz="1400" spc="-5" dirty="0">
                <a:solidFill>
                  <a:srgbClr val="231F20"/>
                </a:solidFill>
                <a:latin typeface="Source Sans Pro"/>
                <a:cs typeface="Source Sans Pro"/>
              </a:rPr>
              <a:t> </a:t>
            </a:r>
            <a:r>
              <a:rPr lang="en-US" sz="1400" spc="-30" dirty="0">
                <a:solidFill>
                  <a:srgbClr val="231F20"/>
                </a:solidFill>
                <a:latin typeface="Source Sans Pro"/>
                <a:cs typeface="Source Sans Pro"/>
              </a:rPr>
              <a:t>place</a:t>
            </a:r>
            <a:r>
              <a:rPr lang="en-US" sz="1400" spc="-5" dirty="0">
                <a:solidFill>
                  <a:srgbClr val="231F20"/>
                </a:solidFill>
                <a:latin typeface="Source Sans Pro"/>
                <a:cs typeface="Source Sans Pro"/>
              </a:rPr>
              <a:t> </a:t>
            </a:r>
            <a:r>
              <a:rPr lang="en-US" sz="1400" spc="-30" dirty="0">
                <a:solidFill>
                  <a:srgbClr val="231F20"/>
                </a:solidFill>
                <a:latin typeface="Source Sans Pro"/>
                <a:cs typeface="Source Sans Pro"/>
              </a:rPr>
              <a:t>residents</a:t>
            </a:r>
            <a:r>
              <a:rPr lang="en-US" sz="1400" spc="-10" dirty="0">
                <a:solidFill>
                  <a:srgbClr val="231F20"/>
                </a:solidFill>
                <a:latin typeface="Source Sans Pro"/>
                <a:cs typeface="Source Sans Pro"/>
              </a:rPr>
              <a:t> </a:t>
            </a:r>
            <a:r>
              <a:rPr lang="en-US" sz="1400" spc="-30" dirty="0">
                <a:solidFill>
                  <a:srgbClr val="231F20"/>
                </a:solidFill>
                <a:latin typeface="Source Sans Pro"/>
                <a:cs typeface="Source Sans Pro"/>
              </a:rPr>
              <a:t>at</a:t>
            </a:r>
            <a:r>
              <a:rPr lang="en-US" sz="1400" spc="-5" dirty="0">
                <a:solidFill>
                  <a:srgbClr val="231F20"/>
                </a:solidFill>
                <a:latin typeface="Source Sans Pro"/>
                <a:cs typeface="Source Sans Pro"/>
              </a:rPr>
              <a:t> </a:t>
            </a:r>
            <a:r>
              <a:rPr lang="en-US" sz="1400" spc="-20" dirty="0">
                <a:solidFill>
                  <a:srgbClr val="231F20"/>
                </a:solidFill>
                <a:latin typeface="Source Sans Pro"/>
                <a:cs typeface="Source Sans Pro"/>
              </a:rPr>
              <a:t>the</a:t>
            </a:r>
            <a:r>
              <a:rPr lang="en-US" sz="1400" spc="-5" dirty="0">
                <a:solidFill>
                  <a:srgbClr val="231F20"/>
                </a:solidFill>
                <a:latin typeface="Source Sans Pro"/>
                <a:cs typeface="Source Sans Pro"/>
              </a:rPr>
              <a:t> </a:t>
            </a:r>
            <a:r>
              <a:rPr lang="en-US" sz="1400" spc="-25" dirty="0">
                <a:solidFill>
                  <a:srgbClr val="231F20"/>
                </a:solidFill>
                <a:latin typeface="Source Sans Pro"/>
                <a:cs typeface="Source Sans Pro"/>
              </a:rPr>
              <a:t>heart</a:t>
            </a:r>
            <a:r>
              <a:rPr lang="en-US" sz="1400" spc="-5" dirty="0">
                <a:solidFill>
                  <a:srgbClr val="231F20"/>
                </a:solidFill>
                <a:latin typeface="Source Sans Pro"/>
                <a:cs typeface="Source Sans Pro"/>
              </a:rPr>
              <a:t> </a:t>
            </a:r>
            <a:r>
              <a:rPr lang="en-US" sz="1400" spc="-10" dirty="0">
                <a:solidFill>
                  <a:srgbClr val="231F20"/>
                </a:solidFill>
                <a:latin typeface="Source Sans Pro"/>
                <a:cs typeface="Source Sans Pro"/>
              </a:rPr>
              <a:t>of</a:t>
            </a:r>
            <a:r>
              <a:rPr lang="en-US" sz="1400" spc="-5" dirty="0">
                <a:solidFill>
                  <a:srgbClr val="231F20"/>
                </a:solidFill>
                <a:latin typeface="Source Sans Pro"/>
                <a:cs typeface="Source Sans Pro"/>
              </a:rPr>
              <a:t> </a:t>
            </a:r>
            <a:r>
              <a:rPr lang="en-US" sz="1400" spc="-20" dirty="0">
                <a:solidFill>
                  <a:srgbClr val="231F20"/>
                </a:solidFill>
                <a:latin typeface="Source Sans Pro"/>
                <a:cs typeface="Source Sans Pro"/>
              </a:rPr>
              <a:t>all</a:t>
            </a:r>
            <a:r>
              <a:rPr lang="en-US" sz="1400" spc="-5" dirty="0">
                <a:solidFill>
                  <a:srgbClr val="231F20"/>
                </a:solidFill>
                <a:latin typeface="Source Sans Pro"/>
                <a:cs typeface="Source Sans Pro"/>
              </a:rPr>
              <a:t> </a:t>
            </a:r>
            <a:r>
              <a:rPr lang="en-US" sz="1400" spc="-35" dirty="0">
                <a:solidFill>
                  <a:srgbClr val="231F20"/>
                </a:solidFill>
                <a:latin typeface="Source Sans Pro"/>
                <a:cs typeface="Source Sans Pro"/>
              </a:rPr>
              <a:t>community</a:t>
            </a:r>
            <a:r>
              <a:rPr lang="en-US" sz="1400" spc="-10" dirty="0">
                <a:solidFill>
                  <a:srgbClr val="231F20"/>
                </a:solidFill>
                <a:latin typeface="Source Sans Pro"/>
                <a:cs typeface="Source Sans Pro"/>
              </a:rPr>
              <a:t> health- </a:t>
            </a:r>
            <a:r>
              <a:rPr lang="en-US" sz="1400" spc="-30" dirty="0">
                <a:solidFill>
                  <a:srgbClr val="231F20"/>
                </a:solidFill>
                <a:latin typeface="Source Sans Pro"/>
                <a:cs typeface="Source Sans Pro"/>
              </a:rPr>
              <a:t>related</a:t>
            </a:r>
            <a:r>
              <a:rPr lang="en-US" sz="1400" spc="-15" dirty="0">
                <a:solidFill>
                  <a:srgbClr val="231F20"/>
                </a:solidFill>
                <a:latin typeface="Source Sans Pro"/>
                <a:cs typeface="Source Sans Pro"/>
              </a:rPr>
              <a:t> </a:t>
            </a:r>
            <a:r>
              <a:rPr lang="en-US" sz="1400" spc="-30" dirty="0">
                <a:solidFill>
                  <a:srgbClr val="231F20"/>
                </a:solidFill>
                <a:latin typeface="Source Sans Pro"/>
                <a:cs typeface="Source Sans Pro"/>
              </a:rPr>
              <a:t>discussions.</a:t>
            </a:r>
            <a:r>
              <a:rPr lang="en-US" sz="1400" spc="-10" dirty="0">
                <a:solidFill>
                  <a:srgbClr val="231F20"/>
                </a:solidFill>
                <a:latin typeface="Source Sans Pro"/>
                <a:cs typeface="Source Sans Pro"/>
              </a:rPr>
              <a:t> </a:t>
            </a:r>
            <a:r>
              <a:rPr lang="en-US" sz="1400" spc="-35" dirty="0">
                <a:solidFill>
                  <a:srgbClr val="231F20"/>
                </a:solidFill>
                <a:latin typeface="Source Sans Pro"/>
                <a:cs typeface="Source Sans Pro"/>
              </a:rPr>
              <a:t>ACHs</a:t>
            </a:r>
            <a:r>
              <a:rPr lang="en-US" sz="1400" spc="-15" dirty="0">
                <a:solidFill>
                  <a:srgbClr val="231F20"/>
                </a:solidFill>
                <a:latin typeface="Source Sans Pro"/>
                <a:cs typeface="Source Sans Pro"/>
              </a:rPr>
              <a:t> </a:t>
            </a:r>
            <a:r>
              <a:rPr lang="en-US" sz="1400" spc="-25" dirty="0">
                <a:solidFill>
                  <a:srgbClr val="231F20"/>
                </a:solidFill>
                <a:latin typeface="Source Sans Pro"/>
                <a:cs typeface="Source Sans Pro"/>
              </a:rPr>
              <a:t>level</a:t>
            </a:r>
            <a:r>
              <a:rPr lang="en-US" sz="1400" spc="-10" dirty="0">
                <a:solidFill>
                  <a:srgbClr val="231F20"/>
                </a:solidFill>
                <a:latin typeface="Source Sans Pro"/>
                <a:cs typeface="Source Sans Pro"/>
              </a:rPr>
              <a:t> </a:t>
            </a:r>
            <a:r>
              <a:rPr lang="en-US" sz="1400" spc="-20" dirty="0">
                <a:solidFill>
                  <a:srgbClr val="231F20"/>
                </a:solidFill>
                <a:latin typeface="Source Sans Pro"/>
                <a:cs typeface="Source Sans Pro"/>
              </a:rPr>
              <a:t>the</a:t>
            </a:r>
            <a:r>
              <a:rPr lang="en-US" sz="1400" spc="-10" dirty="0">
                <a:solidFill>
                  <a:srgbClr val="231F20"/>
                </a:solidFill>
                <a:latin typeface="Source Sans Pro"/>
                <a:cs typeface="Source Sans Pro"/>
              </a:rPr>
              <a:t> </a:t>
            </a:r>
            <a:r>
              <a:rPr lang="en-US" sz="1400" spc="-25" dirty="0">
                <a:solidFill>
                  <a:srgbClr val="231F20"/>
                </a:solidFill>
                <a:latin typeface="Source Sans Pro"/>
                <a:cs typeface="Source Sans Pro"/>
              </a:rPr>
              <a:t>playing</a:t>
            </a:r>
            <a:r>
              <a:rPr lang="en-US" sz="1400" spc="-15" dirty="0">
                <a:solidFill>
                  <a:srgbClr val="231F20"/>
                </a:solidFill>
                <a:latin typeface="Source Sans Pro"/>
                <a:cs typeface="Source Sans Pro"/>
              </a:rPr>
              <a:t> </a:t>
            </a:r>
            <a:r>
              <a:rPr lang="en-US" sz="1400" spc="-20" dirty="0">
                <a:solidFill>
                  <a:srgbClr val="231F20"/>
                </a:solidFill>
                <a:latin typeface="Source Sans Pro"/>
                <a:cs typeface="Source Sans Pro"/>
              </a:rPr>
              <a:t>field</a:t>
            </a:r>
            <a:r>
              <a:rPr lang="en-US" sz="1400" spc="-10" dirty="0">
                <a:solidFill>
                  <a:srgbClr val="231F20"/>
                </a:solidFill>
                <a:latin typeface="Source Sans Pro"/>
                <a:cs typeface="Source Sans Pro"/>
              </a:rPr>
              <a:t> </a:t>
            </a:r>
            <a:r>
              <a:rPr lang="en-US" sz="1400" spc="-20" dirty="0">
                <a:solidFill>
                  <a:srgbClr val="231F20"/>
                </a:solidFill>
                <a:latin typeface="Source Sans Pro"/>
                <a:cs typeface="Source Sans Pro"/>
              </a:rPr>
              <a:t>by</a:t>
            </a:r>
            <a:r>
              <a:rPr lang="en-US" sz="1400" spc="-15" dirty="0">
                <a:solidFill>
                  <a:srgbClr val="231F20"/>
                </a:solidFill>
                <a:latin typeface="Source Sans Pro"/>
                <a:cs typeface="Source Sans Pro"/>
              </a:rPr>
              <a:t> </a:t>
            </a:r>
            <a:r>
              <a:rPr lang="en-US" sz="1400" spc="-30" dirty="0">
                <a:solidFill>
                  <a:srgbClr val="231F20"/>
                </a:solidFill>
                <a:latin typeface="Source Sans Pro"/>
                <a:cs typeface="Source Sans Pro"/>
              </a:rPr>
              <a:t>ensuring</a:t>
            </a:r>
            <a:r>
              <a:rPr lang="en-US" sz="1400" spc="-10" dirty="0">
                <a:solidFill>
                  <a:srgbClr val="231F20"/>
                </a:solidFill>
                <a:latin typeface="Source Sans Pro"/>
                <a:cs typeface="Source Sans Pro"/>
              </a:rPr>
              <a:t> </a:t>
            </a:r>
            <a:r>
              <a:rPr lang="en-US" sz="1400" spc="-25" dirty="0">
                <a:solidFill>
                  <a:srgbClr val="231F20"/>
                </a:solidFill>
                <a:latin typeface="Source Sans Pro"/>
                <a:cs typeface="Source Sans Pro"/>
              </a:rPr>
              <a:t>that</a:t>
            </a:r>
            <a:r>
              <a:rPr lang="en-US" sz="1400" spc="-10" dirty="0">
                <a:solidFill>
                  <a:srgbClr val="231F20"/>
                </a:solidFill>
                <a:latin typeface="Source Sans Pro"/>
                <a:cs typeface="Source Sans Pro"/>
              </a:rPr>
              <a:t> </a:t>
            </a:r>
            <a:r>
              <a:rPr lang="en-US" sz="1400" spc="-30" dirty="0">
                <a:solidFill>
                  <a:srgbClr val="231F20"/>
                </a:solidFill>
                <a:latin typeface="Source Sans Pro"/>
                <a:cs typeface="Source Sans Pro"/>
              </a:rPr>
              <a:t>residents</a:t>
            </a:r>
            <a:r>
              <a:rPr lang="en-US" sz="1400" spc="-15" dirty="0">
                <a:solidFill>
                  <a:srgbClr val="231F20"/>
                </a:solidFill>
                <a:latin typeface="Source Sans Pro"/>
                <a:cs typeface="Source Sans Pro"/>
              </a:rPr>
              <a:t> </a:t>
            </a:r>
            <a:r>
              <a:rPr lang="en-US" sz="1400" spc="-25" dirty="0">
                <a:solidFill>
                  <a:srgbClr val="231F20"/>
                </a:solidFill>
                <a:latin typeface="Source Sans Pro"/>
                <a:cs typeface="Source Sans Pro"/>
              </a:rPr>
              <a:t>have</a:t>
            </a:r>
            <a:r>
              <a:rPr lang="en-US" sz="1400" spc="-10" dirty="0">
                <a:solidFill>
                  <a:srgbClr val="231F20"/>
                </a:solidFill>
                <a:latin typeface="Source Sans Pro"/>
                <a:cs typeface="Source Sans Pro"/>
              </a:rPr>
              <a:t> </a:t>
            </a:r>
            <a:r>
              <a:rPr lang="en-US" sz="1400" spc="-50" dirty="0">
                <a:solidFill>
                  <a:srgbClr val="231F20"/>
                </a:solidFill>
                <a:latin typeface="Source Sans Pro"/>
                <a:cs typeface="Source Sans Pro"/>
              </a:rPr>
              <a:t>a</a:t>
            </a:r>
            <a:r>
              <a:rPr lang="en-US" sz="1400" spc="-30" dirty="0">
                <a:solidFill>
                  <a:srgbClr val="231F20"/>
                </a:solidFill>
                <a:latin typeface="Source Sans Pro"/>
                <a:cs typeface="Source Sans Pro"/>
              </a:rPr>
              <a:t> prominent</a:t>
            </a:r>
            <a:r>
              <a:rPr lang="en-US" sz="1400" spc="-20" dirty="0">
                <a:solidFill>
                  <a:srgbClr val="231F20"/>
                </a:solidFill>
                <a:latin typeface="Source Sans Pro"/>
                <a:cs typeface="Source Sans Pro"/>
              </a:rPr>
              <a:t> and </a:t>
            </a:r>
            <a:r>
              <a:rPr lang="en-US" sz="1400" spc="-30" dirty="0">
                <a:solidFill>
                  <a:srgbClr val="231F20"/>
                </a:solidFill>
                <a:latin typeface="Source Sans Pro"/>
                <a:cs typeface="Source Sans Pro"/>
              </a:rPr>
              <a:t>active</a:t>
            </a:r>
            <a:r>
              <a:rPr lang="en-US" sz="1400" spc="-20" dirty="0">
                <a:solidFill>
                  <a:srgbClr val="231F20"/>
                </a:solidFill>
                <a:latin typeface="Source Sans Pro"/>
                <a:cs typeface="Source Sans Pro"/>
              </a:rPr>
              <a:t> </a:t>
            </a:r>
            <a:r>
              <a:rPr lang="en-US" sz="1400" spc="-25" dirty="0">
                <a:solidFill>
                  <a:srgbClr val="231F20"/>
                </a:solidFill>
                <a:latin typeface="Source Sans Pro"/>
                <a:cs typeface="Source Sans Pro"/>
              </a:rPr>
              <a:t>role</a:t>
            </a:r>
            <a:r>
              <a:rPr lang="en-US" sz="1400" spc="-15" dirty="0">
                <a:solidFill>
                  <a:srgbClr val="231F20"/>
                </a:solidFill>
                <a:latin typeface="Source Sans Pro"/>
                <a:cs typeface="Source Sans Pro"/>
              </a:rPr>
              <a:t> </a:t>
            </a:r>
            <a:r>
              <a:rPr lang="en-US" sz="1400" spc="-10" dirty="0">
                <a:solidFill>
                  <a:srgbClr val="231F20"/>
                </a:solidFill>
                <a:latin typeface="Source Sans Pro"/>
                <a:cs typeface="Source Sans Pro"/>
              </a:rPr>
              <a:t>in</a:t>
            </a:r>
            <a:r>
              <a:rPr lang="en-US" sz="1400" spc="-20" dirty="0">
                <a:solidFill>
                  <a:srgbClr val="231F20"/>
                </a:solidFill>
                <a:latin typeface="Source Sans Pro"/>
                <a:cs typeface="Source Sans Pro"/>
              </a:rPr>
              <a:t> </a:t>
            </a:r>
            <a:r>
              <a:rPr lang="en-US" sz="1400" spc="-25" dirty="0">
                <a:solidFill>
                  <a:srgbClr val="231F20"/>
                </a:solidFill>
                <a:latin typeface="Source Sans Pro"/>
                <a:cs typeface="Source Sans Pro"/>
              </a:rPr>
              <a:t>their</a:t>
            </a:r>
            <a:r>
              <a:rPr lang="en-US" sz="1400" spc="-20" dirty="0">
                <a:solidFill>
                  <a:srgbClr val="231F20"/>
                </a:solidFill>
                <a:latin typeface="Source Sans Pro"/>
                <a:cs typeface="Source Sans Pro"/>
              </a:rPr>
              <a:t> </a:t>
            </a:r>
            <a:r>
              <a:rPr lang="en-US" sz="1400" spc="-25" dirty="0">
                <a:solidFill>
                  <a:srgbClr val="231F20"/>
                </a:solidFill>
                <a:latin typeface="Source Sans Pro"/>
                <a:cs typeface="Source Sans Pro"/>
              </a:rPr>
              <a:t>ACH,</a:t>
            </a:r>
            <a:r>
              <a:rPr lang="en-US" sz="1400" spc="-15" dirty="0">
                <a:solidFill>
                  <a:srgbClr val="231F20"/>
                </a:solidFill>
                <a:latin typeface="Source Sans Pro"/>
                <a:cs typeface="Source Sans Pro"/>
              </a:rPr>
              <a:t> </a:t>
            </a:r>
            <a:r>
              <a:rPr lang="en-US" sz="1400" spc="-25" dirty="0">
                <a:solidFill>
                  <a:srgbClr val="231F20"/>
                </a:solidFill>
                <a:latin typeface="Source Sans Pro"/>
                <a:cs typeface="Source Sans Pro"/>
              </a:rPr>
              <a:t>helping</a:t>
            </a:r>
            <a:r>
              <a:rPr lang="en-US" sz="1400" spc="-20" dirty="0">
                <a:solidFill>
                  <a:srgbClr val="231F20"/>
                </a:solidFill>
                <a:latin typeface="Source Sans Pro"/>
                <a:cs typeface="Source Sans Pro"/>
              </a:rPr>
              <a:t> </a:t>
            </a:r>
            <a:r>
              <a:rPr lang="en-US" sz="1400" spc="-30" dirty="0">
                <a:solidFill>
                  <a:srgbClr val="231F20"/>
                </a:solidFill>
                <a:latin typeface="Source Sans Pro"/>
                <a:cs typeface="Source Sans Pro"/>
              </a:rPr>
              <a:t>to</a:t>
            </a:r>
            <a:r>
              <a:rPr lang="en-US" sz="1400" spc="-20" dirty="0">
                <a:solidFill>
                  <a:srgbClr val="231F20"/>
                </a:solidFill>
                <a:latin typeface="Source Sans Pro"/>
                <a:cs typeface="Source Sans Pro"/>
              </a:rPr>
              <a:t> </a:t>
            </a:r>
            <a:r>
              <a:rPr lang="en-US" sz="1400" spc="-30" dirty="0">
                <a:solidFill>
                  <a:srgbClr val="231F20"/>
                </a:solidFill>
                <a:latin typeface="Source Sans Pro"/>
                <a:cs typeface="Source Sans Pro"/>
              </a:rPr>
              <a:t>ensure</a:t>
            </a:r>
            <a:r>
              <a:rPr lang="en-US" sz="1400" spc="-15" dirty="0">
                <a:solidFill>
                  <a:srgbClr val="231F20"/>
                </a:solidFill>
                <a:latin typeface="Source Sans Pro"/>
                <a:cs typeface="Source Sans Pro"/>
              </a:rPr>
              <a:t> </a:t>
            </a:r>
            <a:r>
              <a:rPr lang="en-US" sz="1400" spc="-25" dirty="0">
                <a:solidFill>
                  <a:srgbClr val="231F20"/>
                </a:solidFill>
                <a:latin typeface="Source Sans Pro"/>
                <a:cs typeface="Source Sans Pro"/>
              </a:rPr>
              <a:t>that</a:t>
            </a:r>
            <a:r>
              <a:rPr lang="en-US" sz="1400" spc="-20" dirty="0">
                <a:solidFill>
                  <a:srgbClr val="231F20"/>
                </a:solidFill>
                <a:latin typeface="Source Sans Pro"/>
                <a:cs typeface="Source Sans Pro"/>
              </a:rPr>
              <a:t> </a:t>
            </a:r>
            <a:r>
              <a:rPr lang="en-US" sz="1400" spc="-35" dirty="0">
                <a:solidFill>
                  <a:srgbClr val="231F20"/>
                </a:solidFill>
                <a:latin typeface="Source Sans Pro"/>
                <a:cs typeface="Source Sans Pro"/>
              </a:rPr>
              <a:t>equity—</a:t>
            </a:r>
            <a:r>
              <a:rPr lang="en-US" sz="1400" spc="-20" dirty="0">
                <a:solidFill>
                  <a:srgbClr val="231F20"/>
                </a:solidFill>
                <a:latin typeface="Source Sans Pro"/>
                <a:cs typeface="Source Sans Pro"/>
              </a:rPr>
              <a:t>and the </a:t>
            </a:r>
            <a:r>
              <a:rPr lang="en-US" sz="1400" spc="-10" dirty="0">
                <a:solidFill>
                  <a:srgbClr val="231F20"/>
                </a:solidFill>
                <a:latin typeface="Source Sans Pro"/>
                <a:cs typeface="Source Sans Pro"/>
              </a:rPr>
              <a:t>realities </a:t>
            </a:r>
            <a:r>
              <a:rPr lang="en-US" sz="1400" spc="-25" dirty="0">
                <a:solidFill>
                  <a:srgbClr val="231F20"/>
                </a:solidFill>
                <a:latin typeface="Source Sans Pro"/>
                <a:cs typeface="Source Sans Pro"/>
              </a:rPr>
              <a:t>that</a:t>
            </a:r>
            <a:r>
              <a:rPr lang="en-US" sz="1400" spc="-20" dirty="0">
                <a:solidFill>
                  <a:srgbClr val="231F20"/>
                </a:solidFill>
                <a:latin typeface="Source Sans Pro"/>
                <a:cs typeface="Source Sans Pro"/>
              </a:rPr>
              <a:t> </a:t>
            </a:r>
            <a:r>
              <a:rPr lang="en-US" sz="1400" spc="-25" dirty="0">
                <a:solidFill>
                  <a:srgbClr val="231F20"/>
                </a:solidFill>
                <a:latin typeface="Source Sans Pro"/>
                <a:cs typeface="Source Sans Pro"/>
              </a:rPr>
              <a:t>shape</a:t>
            </a:r>
            <a:r>
              <a:rPr lang="en-US" sz="1400" spc="-15" dirty="0">
                <a:solidFill>
                  <a:srgbClr val="231F20"/>
                </a:solidFill>
                <a:latin typeface="Source Sans Pro"/>
                <a:cs typeface="Source Sans Pro"/>
              </a:rPr>
              <a:t> </a:t>
            </a:r>
            <a:r>
              <a:rPr lang="en-US" sz="1400" spc="-25" dirty="0">
                <a:solidFill>
                  <a:srgbClr val="231F20"/>
                </a:solidFill>
                <a:latin typeface="Source Sans Pro"/>
                <a:cs typeface="Source Sans Pro"/>
              </a:rPr>
              <a:t>their</a:t>
            </a:r>
            <a:r>
              <a:rPr lang="en-US" sz="1400" spc="-20" dirty="0">
                <a:solidFill>
                  <a:srgbClr val="231F20"/>
                </a:solidFill>
                <a:latin typeface="Source Sans Pro"/>
                <a:cs typeface="Source Sans Pro"/>
              </a:rPr>
              <a:t> </a:t>
            </a:r>
            <a:r>
              <a:rPr lang="en-US" sz="1400" spc="-35" dirty="0">
                <a:solidFill>
                  <a:srgbClr val="231F20"/>
                </a:solidFill>
                <a:latin typeface="Source Sans Pro"/>
                <a:cs typeface="Source Sans Pro"/>
              </a:rPr>
              <a:t>health—</a:t>
            </a:r>
            <a:r>
              <a:rPr lang="en-US" sz="1400" spc="-10" dirty="0">
                <a:solidFill>
                  <a:srgbClr val="231F20"/>
                </a:solidFill>
                <a:latin typeface="Source Sans Pro"/>
                <a:cs typeface="Source Sans Pro"/>
              </a:rPr>
              <a:t>is</a:t>
            </a:r>
            <a:r>
              <a:rPr lang="en-US" sz="1400" spc="-15" dirty="0">
                <a:solidFill>
                  <a:srgbClr val="231F20"/>
                </a:solidFill>
                <a:latin typeface="Source Sans Pro"/>
                <a:cs typeface="Source Sans Pro"/>
              </a:rPr>
              <a:t> </a:t>
            </a:r>
            <a:r>
              <a:rPr lang="en-US" sz="1400" spc="-10" dirty="0">
                <a:solidFill>
                  <a:srgbClr val="231F20"/>
                </a:solidFill>
                <a:latin typeface="Source Sans Pro"/>
                <a:cs typeface="Source Sans Pro"/>
              </a:rPr>
              <a:t>paramount.</a:t>
            </a:r>
            <a:endParaRPr lang="en-US" sz="1400" dirty="0">
              <a:latin typeface="Source Sans Pro"/>
              <a:cs typeface="Source Sans Pro"/>
            </a:endParaRPr>
          </a:p>
          <a:p>
            <a:pPr marL="1050925" marR="283210" algn="just">
              <a:lnSpc>
                <a:spcPct val="100000"/>
              </a:lnSpc>
              <a:spcBef>
                <a:spcPts val="670"/>
              </a:spcBef>
            </a:pPr>
            <a:r>
              <a:rPr lang="en-US" sz="1400" b="1" spc="-65" dirty="0">
                <a:solidFill>
                  <a:srgbClr val="27AAE1"/>
                </a:solidFill>
                <a:latin typeface="Source Sans Pro"/>
                <a:cs typeface="Source Sans Pro"/>
              </a:rPr>
              <a:t>Multi-</a:t>
            </a:r>
            <a:r>
              <a:rPr lang="en-US" sz="1400" b="1" spc="-70" dirty="0">
                <a:solidFill>
                  <a:srgbClr val="27AAE1"/>
                </a:solidFill>
                <a:latin typeface="Source Sans Pro"/>
                <a:cs typeface="Source Sans Pro"/>
              </a:rPr>
              <a:t>Sector</a:t>
            </a:r>
            <a:r>
              <a:rPr lang="en-US" sz="1400" b="1" spc="10" dirty="0">
                <a:solidFill>
                  <a:srgbClr val="27AAE1"/>
                </a:solidFill>
                <a:latin typeface="Source Sans Pro"/>
                <a:cs typeface="Source Sans Pro"/>
              </a:rPr>
              <a:t> </a:t>
            </a:r>
            <a:r>
              <a:rPr lang="en-US" sz="1400" b="1" spc="-60" dirty="0">
                <a:solidFill>
                  <a:srgbClr val="27AAE1"/>
                </a:solidFill>
                <a:latin typeface="Source Sans Pro"/>
                <a:cs typeface="Source Sans Pro"/>
              </a:rPr>
              <a:t>Engagement:</a:t>
            </a:r>
            <a:r>
              <a:rPr lang="en-US" sz="1400" b="1" dirty="0">
                <a:solidFill>
                  <a:srgbClr val="27AAE1"/>
                </a:solidFill>
                <a:latin typeface="Source Sans Pro"/>
                <a:cs typeface="Source Sans Pro"/>
              </a:rPr>
              <a:t> </a:t>
            </a:r>
            <a:r>
              <a:rPr lang="en-US" sz="1400" spc="-35" dirty="0">
                <a:solidFill>
                  <a:srgbClr val="231F20"/>
                </a:solidFill>
                <a:latin typeface="Source Sans Pro"/>
                <a:cs typeface="Source Sans Pro"/>
              </a:rPr>
              <a:t>ACHs</a:t>
            </a:r>
            <a:r>
              <a:rPr lang="en-US" sz="1400" spc="-25" dirty="0">
                <a:solidFill>
                  <a:srgbClr val="231F20"/>
                </a:solidFill>
                <a:latin typeface="Source Sans Pro"/>
                <a:cs typeface="Source Sans Pro"/>
              </a:rPr>
              <a:t> </a:t>
            </a:r>
            <a:r>
              <a:rPr lang="en-US" sz="1400" spc="-35" dirty="0">
                <a:solidFill>
                  <a:srgbClr val="231F20"/>
                </a:solidFill>
                <a:latin typeface="Source Sans Pro"/>
                <a:cs typeface="Source Sans Pro"/>
              </a:rPr>
              <a:t>not</a:t>
            </a:r>
            <a:r>
              <a:rPr lang="en-US" sz="1400" spc="-25" dirty="0">
                <a:solidFill>
                  <a:srgbClr val="231F20"/>
                </a:solidFill>
                <a:latin typeface="Source Sans Pro"/>
                <a:cs typeface="Source Sans Pro"/>
              </a:rPr>
              <a:t> </a:t>
            </a:r>
            <a:r>
              <a:rPr lang="en-US" sz="1400" spc="-20" dirty="0">
                <a:solidFill>
                  <a:srgbClr val="231F20"/>
                </a:solidFill>
                <a:latin typeface="Source Sans Pro"/>
                <a:cs typeface="Source Sans Pro"/>
              </a:rPr>
              <a:t>only </a:t>
            </a:r>
            <a:r>
              <a:rPr lang="en-US" sz="1400" spc="-25" dirty="0">
                <a:solidFill>
                  <a:srgbClr val="231F20"/>
                </a:solidFill>
                <a:latin typeface="Source Sans Pro"/>
                <a:cs typeface="Source Sans Pro"/>
              </a:rPr>
              <a:t>include</a:t>
            </a:r>
            <a:r>
              <a:rPr lang="en-US" sz="1400" spc="10" dirty="0">
                <a:solidFill>
                  <a:srgbClr val="231F20"/>
                </a:solidFill>
                <a:latin typeface="Source Sans Pro"/>
                <a:cs typeface="Source Sans Pro"/>
              </a:rPr>
              <a:t> </a:t>
            </a:r>
            <a:r>
              <a:rPr lang="en-US" sz="1400" spc="-30" dirty="0">
                <a:solidFill>
                  <a:srgbClr val="231F20"/>
                </a:solidFill>
                <a:latin typeface="Source Sans Pro"/>
                <a:cs typeface="Source Sans Pro"/>
              </a:rPr>
              <a:t>traditional</a:t>
            </a:r>
            <a:r>
              <a:rPr lang="en-US" sz="1400" spc="15" dirty="0">
                <a:solidFill>
                  <a:srgbClr val="231F20"/>
                </a:solidFill>
                <a:latin typeface="Source Sans Pro"/>
                <a:cs typeface="Source Sans Pro"/>
              </a:rPr>
              <a:t> </a:t>
            </a:r>
            <a:r>
              <a:rPr lang="en-US" sz="1400" spc="-30" dirty="0">
                <a:solidFill>
                  <a:srgbClr val="231F20"/>
                </a:solidFill>
                <a:latin typeface="Source Sans Pro"/>
                <a:cs typeface="Source Sans Pro"/>
              </a:rPr>
              <a:t>healthcare</a:t>
            </a:r>
            <a:r>
              <a:rPr lang="en-US" sz="1400" spc="10" dirty="0">
                <a:solidFill>
                  <a:srgbClr val="231F20"/>
                </a:solidFill>
                <a:latin typeface="Source Sans Pro"/>
                <a:cs typeface="Source Sans Pro"/>
              </a:rPr>
              <a:t> </a:t>
            </a:r>
            <a:r>
              <a:rPr lang="en-US" sz="1400" spc="-20" dirty="0">
                <a:solidFill>
                  <a:srgbClr val="231F20"/>
                </a:solidFill>
                <a:latin typeface="Source Sans Pro"/>
                <a:cs typeface="Source Sans Pro"/>
              </a:rPr>
              <a:t>and</a:t>
            </a:r>
            <a:r>
              <a:rPr lang="en-US" sz="1400" spc="10" dirty="0">
                <a:solidFill>
                  <a:srgbClr val="231F20"/>
                </a:solidFill>
                <a:latin typeface="Source Sans Pro"/>
                <a:cs typeface="Source Sans Pro"/>
              </a:rPr>
              <a:t> </a:t>
            </a:r>
            <a:r>
              <a:rPr lang="en-US" sz="1400" spc="-25" dirty="0">
                <a:solidFill>
                  <a:srgbClr val="231F20"/>
                </a:solidFill>
                <a:latin typeface="Source Sans Pro"/>
                <a:cs typeface="Source Sans Pro"/>
              </a:rPr>
              <a:t>public</a:t>
            </a:r>
            <a:r>
              <a:rPr lang="en-US" sz="1400" spc="10" dirty="0">
                <a:solidFill>
                  <a:srgbClr val="231F20"/>
                </a:solidFill>
                <a:latin typeface="Source Sans Pro"/>
                <a:cs typeface="Source Sans Pro"/>
              </a:rPr>
              <a:t> </a:t>
            </a:r>
            <a:r>
              <a:rPr lang="en-US" sz="1400" spc="-10" dirty="0">
                <a:solidFill>
                  <a:srgbClr val="231F20"/>
                </a:solidFill>
                <a:latin typeface="Source Sans Pro"/>
                <a:cs typeface="Source Sans Pro"/>
              </a:rPr>
              <a:t>health </a:t>
            </a:r>
            <a:r>
              <a:rPr lang="en-US" sz="1400" spc="-35" dirty="0">
                <a:solidFill>
                  <a:srgbClr val="231F20"/>
                </a:solidFill>
                <a:latin typeface="Source Sans Pro"/>
                <a:cs typeface="Source Sans Pro"/>
              </a:rPr>
              <a:t>systems</a:t>
            </a:r>
            <a:r>
              <a:rPr lang="en-US" sz="1400" spc="-20" dirty="0">
                <a:solidFill>
                  <a:srgbClr val="231F20"/>
                </a:solidFill>
                <a:latin typeface="Source Sans Pro"/>
                <a:cs typeface="Source Sans Pro"/>
              </a:rPr>
              <a:t> but</a:t>
            </a:r>
            <a:r>
              <a:rPr lang="en-US" sz="1400" spc="-15" dirty="0">
                <a:solidFill>
                  <a:srgbClr val="231F20"/>
                </a:solidFill>
                <a:latin typeface="Source Sans Pro"/>
                <a:cs typeface="Source Sans Pro"/>
              </a:rPr>
              <a:t> </a:t>
            </a:r>
            <a:r>
              <a:rPr lang="en-US" sz="1400" spc="-20" dirty="0">
                <a:solidFill>
                  <a:srgbClr val="231F20"/>
                </a:solidFill>
                <a:latin typeface="Source Sans Pro"/>
                <a:cs typeface="Source Sans Pro"/>
              </a:rPr>
              <a:t>also </a:t>
            </a:r>
            <a:r>
              <a:rPr lang="en-US" sz="1400" spc="-30" dirty="0">
                <a:solidFill>
                  <a:srgbClr val="231F20"/>
                </a:solidFill>
                <a:latin typeface="Source Sans Pro"/>
                <a:cs typeface="Source Sans Pro"/>
              </a:rPr>
              <a:t>partnerships</a:t>
            </a:r>
            <a:r>
              <a:rPr lang="en-US" sz="1400" spc="-15" dirty="0">
                <a:solidFill>
                  <a:srgbClr val="231F20"/>
                </a:solidFill>
                <a:latin typeface="Source Sans Pro"/>
                <a:cs typeface="Source Sans Pro"/>
              </a:rPr>
              <a:t> </a:t>
            </a:r>
            <a:r>
              <a:rPr lang="en-US" sz="1400" spc="-25" dirty="0">
                <a:solidFill>
                  <a:srgbClr val="231F20"/>
                </a:solidFill>
                <a:latin typeface="Source Sans Pro"/>
                <a:cs typeface="Source Sans Pro"/>
              </a:rPr>
              <a:t>that</a:t>
            </a:r>
            <a:r>
              <a:rPr lang="en-US" sz="1400" spc="-20" dirty="0">
                <a:solidFill>
                  <a:srgbClr val="231F20"/>
                </a:solidFill>
                <a:latin typeface="Source Sans Pro"/>
                <a:cs typeface="Source Sans Pro"/>
              </a:rPr>
              <a:t> </a:t>
            </a:r>
            <a:r>
              <a:rPr lang="en-US" sz="1400" spc="-35" dirty="0">
                <a:solidFill>
                  <a:srgbClr val="231F20"/>
                </a:solidFill>
                <a:latin typeface="Source Sans Pro"/>
                <a:cs typeface="Source Sans Pro"/>
              </a:rPr>
              <a:t>embrace</a:t>
            </a:r>
            <a:r>
              <a:rPr lang="en-US" sz="1400" spc="-15" dirty="0">
                <a:solidFill>
                  <a:srgbClr val="231F20"/>
                </a:solidFill>
                <a:latin typeface="Source Sans Pro"/>
                <a:cs typeface="Source Sans Pro"/>
              </a:rPr>
              <a:t> </a:t>
            </a:r>
            <a:r>
              <a:rPr lang="en-US" sz="1400" spc="-20" dirty="0">
                <a:solidFill>
                  <a:srgbClr val="231F20"/>
                </a:solidFill>
                <a:latin typeface="Source Sans Pro"/>
                <a:cs typeface="Source Sans Pro"/>
              </a:rPr>
              <a:t>the </a:t>
            </a:r>
            <a:r>
              <a:rPr lang="en-US" sz="1400" spc="-25" dirty="0">
                <a:solidFill>
                  <a:srgbClr val="231F20"/>
                </a:solidFill>
                <a:latin typeface="Source Sans Pro"/>
                <a:cs typeface="Source Sans Pro"/>
              </a:rPr>
              <a:t>social</a:t>
            </a:r>
            <a:r>
              <a:rPr lang="en-US" sz="1400" spc="-15" dirty="0">
                <a:solidFill>
                  <a:srgbClr val="231F20"/>
                </a:solidFill>
                <a:latin typeface="Source Sans Pro"/>
                <a:cs typeface="Source Sans Pro"/>
              </a:rPr>
              <a:t> </a:t>
            </a:r>
            <a:r>
              <a:rPr lang="en-US" sz="1400" spc="-25" dirty="0">
                <a:solidFill>
                  <a:srgbClr val="231F20"/>
                </a:solidFill>
                <a:latin typeface="Source Sans Pro"/>
                <a:cs typeface="Source Sans Pro"/>
              </a:rPr>
              <a:t>drivers</a:t>
            </a:r>
            <a:r>
              <a:rPr lang="en-US" sz="1400" spc="-20" dirty="0">
                <a:solidFill>
                  <a:srgbClr val="231F20"/>
                </a:solidFill>
                <a:latin typeface="Source Sans Pro"/>
                <a:cs typeface="Source Sans Pro"/>
              </a:rPr>
              <a:t> </a:t>
            </a:r>
            <a:r>
              <a:rPr lang="en-US" sz="1400" spc="-10" dirty="0">
                <a:solidFill>
                  <a:srgbClr val="231F20"/>
                </a:solidFill>
                <a:latin typeface="Source Sans Pro"/>
                <a:cs typeface="Source Sans Pro"/>
              </a:rPr>
              <a:t>of</a:t>
            </a:r>
            <a:r>
              <a:rPr lang="en-US" sz="1400" spc="-15" dirty="0">
                <a:solidFill>
                  <a:srgbClr val="231F20"/>
                </a:solidFill>
                <a:latin typeface="Source Sans Pro"/>
                <a:cs typeface="Source Sans Pro"/>
              </a:rPr>
              <a:t> </a:t>
            </a:r>
            <a:r>
              <a:rPr lang="en-US" sz="1400" spc="-30" dirty="0">
                <a:solidFill>
                  <a:srgbClr val="231F20"/>
                </a:solidFill>
                <a:latin typeface="Source Sans Pro"/>
                <a:cs typeface="Source Sans Pro"/>
              </a:rPr>
              <a:t>health.</a:t>
            </a:r>
            <a:r>
              <a:rPr lang="en-US" sz="1400" spc="-20" dirty="0">
                <a:solidFill>
                  <a:srgbClr val="231F20"/>
                </a:solidFill>
                <a:latin typeface="Source Sans Pro"/>
                <a:cs typeface="Source Sans Pro"/>
              </a:rPr>
              <a:t> </a:t>
            </a:r>
            <a:r>
              <a:rPr lang="en-US" sz="1400" spc="-30" dirty="0">
                <a:solidFill>
                  <a:srgbClr val="231F20"/>
                </a:solidFill>
                <a:latin typeface="Source Sans Pro"/>
                <a:cs typeface="Source Sans Pro"/>
              </a:rPr>
              <a:t>Improving</a:t>
            </a:r>
            <a:r>
              <a:rPr lang="en-US" sz="1400" spc="-15" dirty="0">
                <a:solidFill>
                  <a:srgbClr val="231F20"/>
                </a:solidFill>
                <a:latin typeface="Source Sans Pro"/>
                <a:cs typeface="Source Sans Pro"/>
              </a:rPr>
              <a:t> </a:t>
            </a:r>
            <a:r>
              <a:rPr lang="en-US" sz="1400" spc="-10" dirty="0">
                <a:solidFill>
                  <a:srgbClr val="231F20"/>
                </a:solidFill>
                <a:latin typeface="Source Sans Pro"/>
                <a:cs typeface="Source Sans Pro"/>
              </a:rPr>
              <a:t>health </a:t>
            </a:r>
            <a:r>
              <a:rPr lang="en-US" sz="1400" spc="-35" dirty="0">
                <a:solidFill>
                  <a:srgbClr val="231F20"/>
                </a:solidFill>
                <a:latin typeface="Source Sans Pro"/>
                <a:cs typeface="Source Sans Pro"/>
              </a:rPr>
              <a:t>outcomes</a:t>
            </a:r>
            <a:r>
              <a:rPr lang="en-US" sz="1400" spc="-20" dirty="0">
                <a:solidFill>
                  <a:srgbClr val="231F20"/>
                </a:solidFill>
                <a:latin typeface="Source Sans Pro"/>
                <a:cs typeface="Source Sans Pro"/>
              </a:rPr>
              <a:t> for all </a:t>
            </a:r>
            <a:r>
              <a:rPr lang="en-US" sz="1400" spc="-30" dirty="0">
                <a:solidFill>
                  <a:srgbClr val="231F20"/>
                </a:solidFill>
                <a:latin typeface="Source Sans Pro"/>
                <a:cs typeface="Source Sans Pro"/>
              </a:rPr>
              <a:t>requires</a:t>
            </a:r>
            <a:r>
              <a:rPr lang="en-US" sz="1400" spc="-20" dirty="0">
                <a:solidFill>
                  <a:srgbClr val="231F20"/>
                </a:solidFill>
                <a:latin typeface="Source Sans Pro"/>
                <a:cs typeface="Source Sans Pro"/>
              </a:rPr>
              <a:t> </a:t>
            </a:r>
            <a:r>
              <a:rPr lang="en-US" sz="1400" spc="-25" dirty="0">
                <a:solidFill>
                  <a:srgbClr val="231F20"/>
                </a:solidFill>
                <a:latin typeface="Source Sans Pro"/>
                <a:cs typeface="Source Sans Pro"/>
              </a:rPr>
              <a:t>that</a:t>
            </a:r>
            <a:r>
              <a:rPr lang="en-US" sz="1400" spc="-20" dirty="0">
                <a:solidFill>
                  <a:srgbClr val="231F20"/>
                </a:solidFill>
                <a:latin typeface="Source Sans Pro"/>
                <a:cs typeface="Source Sans Pro"/>
              </a:rPr>
              <a:t> </a:t>
            </a:r>
            <a:r>
              <a:rPr lang="en-US" sz="1400" spc="-30" dirty="0">
                <a:solidFill>
                  <a:srgbClr val="231F20"/>
                </a:solidFill>
                <a:latin typeface="Source Sans Pro"/>
                <a:cs typeface="Source Sans Pro"/>
              </a:rPr>
              <a:t>health</a:t>
            </a:r>
            <a:r>
              <a:rPr lang="en-US" sz="1400" spc="-20" dirty="0">
                <a:solidFill>
                  <a:srgbClr val="231F20"/>
                </a:solidFill>
                <a:latin typeface="Source Sans Pro"/>
                <a:cs typeface="Source Sans Pro"/>
              </a:rPr>
              <a:t> and </a:t>
            </a:r>
            <a:r>
              <a:rPr lang="en-US" sz="1400" spc="-30" dirty="0">
                <a:solidFill>
                  <a:srgbClr val="231F20"/>
                </a:solidFill>
                <a:latin typeface="Source Sans Pro"/>
                <a:cs typeface="Source Sans Pro"/>
              </a:rPr>
              <a:t>other</a:t>
            </a:r>
            <a:r>
              <a:rPr lang="en-US" sz="1400" spc="-20" dirty="0">
                <a:solidFill>
                  <a:srgbClr val="231F20"/>
                </a:solidFill>
                <a:latin typeface="Source Sans Pro"/>
                <a:cs typeface="Source Sans Pro"/>
              </a:rPr>
              <a:t> </a:t>
            </a:r>
            <a:r>
              <a:rPr lang="en-US" sz="1400" spc="-30" dirty="0">
                <a:solidFill>
                  <a:srgbClr val="231F20"/>
                </a:solidFill>
                <a:latin typeface="Source Sans Pro"/>
                <a:cs typeface="Source Sans Pro"/>
              </a:rPr>
              <a:t>relevant</a:t>
            </a:r>
            <a:r>
              <a:rPr lang="en-US" sz="1400" spc="-20" dirty="0">
                <a:solidFill>
                  <a:srgbClr val="231F20"/>
                </a:solidFill>
                <a:latin typeface="Source Sans Pro"/>
                <a:cs typeface="Source Sans Pro"/>
              </a:rPr>
              <a:t> </a:t>
            </a:r>
            <a:r>
              <a:rPr lang="en-US" sz="1400" spc="-30" dirty="0">
                <a:solidFill>
                  <a:srgbClr val="231F20"/>
                </a:solidFill>
                <a:latin typeface="Source Sans Pro"/>
                <a:cs typeface="Source Sans Pro"/>
              </a:rPr>
              <a:t>sectors</a:t>
            </a:r>
            <a:r>
              <a:rPr lang="en-US" sz="1400" spc="-20" dirty="0">
                <a:solidFill>
                  <a:srgbClr val="231F20"/>
                </a:solidFill>
                <a:latin typeface="Source Sans Pro"/>
                <a:cs typeface="Source Sans Pro"/>
              </a:rPr>
              <a:t> </a:t>
            </a:r>
            <a:r>
              <a:rPr lang="en-US" sz="1400" spc="-25" dirty="0">
                <a:solidFill>
                  <a:srgbClr val="231F20"/>
                </a:solidFill>
                <a:latin typeface="Source Sans Pro"/>
                <a:cs typeface="Source Sans Pro"/>
              </a:rPr>
              <a:t>works</a:t>
            </a:r>
            <a:r>
              <a:rPr lang="en-US" sz="1400" spc="-20" dirty="0">
                <a:solidFill>
                  <a:srgbClr val="231F20"/>
                </a:solidFill>
                <a:latin typeface="Source Sans Pro"/>
                <a:cs typeface="Source Sans Pro"/>
              </a:rPr>
              <a:t> </a:t>
            </a:r>
            <a:r>
              <a:rPr lang="en-US" sz="1400" spc="-10" dirty="0">
                <a:solidFill>
                  <a:srgbClr val="231F20"/>
                </a:solidFill>
                <a:latin typeface="Source Sans Pro"/>
                <a:cs typeface="Source Sans Pro"/>
              </a:rPr>
              <a:t>in</a:t>
            </a:r>
            <a:r>
              <a:rPr lang="en-US" sz="1400" spc="-20" dirty="0">
                <a:solidFill>
                  <a:srgbClr val="231F20"/>
                </a:solidFill>
                <a:latin typeface="Source Sans Pro"/>
                <a:cs typeface="Source Sans Pro"/>
              </a:rPr>
              <a:t> </a:t>
            </a:r>
            <a:r>
              <a:rPr lang="en-US" sz="1400" spc="-10" dirty="0">
                <a:solidFill>
                  <a:srgbClr val="231F20"/>
                </a:solidFill>
                <a:latin typeface="Source Sans Pro"/>
                <a:cs typeface="Source Sans Pro"/>
              </a:rPr>
              <a:t>concert.</a:t>
            </a:r>
            <a:endParaRPr lang="en-US" sz="1400" dirty="0">
              <a:latin typeface="Source Sans Pro"/>
              <a:cs typeface="Source Sans Pro"/>
            </a:endParaRPr>
          </a:p>
          <a:p>
            <a:pPr marL="1050925" marR="370205">
              <a:lnSpc>
                <a:spcPct val="100000"/>
              </a:lnSpc>
              <a:spcBef>
                <a:spcPts val="665"/>
              </a:spcBef>
            </a:pPr>
            <a:r>
              <a:rPr lang="en-US" sz="1400" b="1" spc="-50" dirty="0">
                <a:solidFill>
                  <a:srgbClr val="27AAE1"/>
                </a:solidFill>
                <a:latin typeface="Source Sans Pro"/>
                <a:cs typeface="Source Sans Pro"/>
              </a:rPr>
              <a:t>Align</a:t>
            </a:r>
            <a:r>
              <a:rPr lang="en-US" sz="1400" b="1" spc="-20" dirty="0">
                <a:solidFill>
                  <a:srgbClr val="27AAE1"/>
                </a:solidFill>
                <a:latin typeface="Source Sans Pro"/>
                <a:cs typeface="Source Sans Pro"/>
              </a:rPr>
              <a:t> </a:t>
            </a:r>
            <a:r>
              <a:rPr lang="en-US" sz="1400" b="1" spc="-60" dirty="0">
                <a:solidFill>
                  <a:srgbClr val="27AAE1"/>
                </a:solidFill>
                <a:latin typeface="Source Sans Pro"/>
                <a:cs typeface="Source Sans Pro"/>
              </a:rPr>
              <a:t>Systems</a:t>
            </a:r>
            <a:r>
              <a:rPr lang="en-US" sz="1400" b="1" spc="-20" dirty="0">
                <a:solidFill>
                  <a:srgbClr val="27AAE1"/>
                </a:solidFill>
                <a:latin typeface="Source Sans Pro"/>
                <a:cs typeface="Source Sans Pro"/>
              </a:rPr>
              <a:t> </a:t>
            </a:r>
            <a:r>
              <a:rPr lang="en-US" sz="1400" b="1" spc="-50" dirty="0">
                <a:solidFill>
                  <a:srgbClr val="27AAE1"/>
                </a:solidFill>
                <a:latin typeface="Source Sans Pro"/>
                <a:cs typeface="Source Sans Pro"/>
              </a:rPr>
              <a:t>and</a:t>
            </a:r>
            <a:r>
              <a:rPr lang="en-US" sz="1400" b="1" spc="-25" dirty="0">
                <a:solidFill>
                  <a:srgbClr val="27AAE1"/>
                </a:solidFill>
                <a:latin typeface="Source Sans Pro"/>
                <a:cs typeface="Source Sans Pro"/>
              </a:rPr>
              <a:t> </a:t>
            </a:r>
            <a:r>
              <a:rPr lang="en-US" sz="1400" b="1" spc="-55" dirty="0">
                <a:solidFill>
                  <a:srgbClr val="27AAE1"/>
                </a:solidFill>
                <a:latin typeface="Source Sans Pro"/>
                <a:cs typeface="Source Sans Pro"/>
              </a:rPr>
              <a:t>Priorities:</a:t>
            </a:r>
            <a:r>
              <a:rPr lang="en-US" sz="1400" b="1" spc="-20" dirty="0">
                <a:solidFill>
                  <a:srgbClr val="27AAE1"/>
                </a:solidFill>
                <a:latin typeface="Source Sans Pro"/>
                <a:cs typeface="Source Sans Pro"/>
              </a:rPr>
              <a:t> </a:t>
            </a:r>
            <a:r>
              <a:rPr lang="en-US" sz="1400" spc="-55" dirty="0">
                <a:solidFill>
                  <a:srgbClr val="231F20"/>
                </a:solidFill>
                <a:latin typeface="Source Sans Pro"/>
                <a:cs typeface="Source Sans Pro"/>
              </a:rPr>
              <a:t>ACHs</a:t>
            </a:r>
            <a:r>
              <a:rPr lang="en-US" sz="1400" spc="-20" dirty="0">
                <a:solidFill>
                  <a:srgbClr val="231F20"/>
                </a:solidFill>
                <a:latin typeface="Source Sans Pro"/>
                <a:cs typeface="Source Sans Pro"/>
              </a:rPr>
              <a:t> </a:t>
            </a:r>
            <a:r>
              <a:rPr lang="en-US" sz="1400" spc="-50" dirty="0">
                <a:solidFill>
                  <a:srgbClr val="231F20"/>
                </a:solidFill>
                <a:latin typeface="Source Sans Pro"/>
                <a:cs typeface="Source Sans Pro"/>
              </a:rPr>
              <a:t>help</a:t>
            </a:r>
            <a:r>
              <a:rPr lang="en-US" sz="1400" spc="-20" dirty="0">
                <a:solidFill>
                  <a:srgbClr val="231F20"/>
                </a:solidFill>
                <a:latin typeface="Source Sans Pro"/>
                <a:cs typeface="Source Sans Pro"/>
              </a:rPr>
              <a:t> </a:t>
            </a:r>
            <a:r>
              <a:rPr lang="en-US" sz="1400" spc="-55" dirty="0">
                <a:solidFill>
                  <a:srgbClr val="231F20"/>
                </a:solidFill>
                <a:latin typeface="Source Sans Pro"/>
                <a:cs typeface="Source Sans Pro"/>
              </a:rPr>
              <a:t>partners</a:t>
            </a:r>
            <a:r>
              <a:rPr lang="en-US" sz="1400" spc="-20" dirty="0">
                <a:solidFill>
                  <a:srgbClr val="231F20"/>
                </a:solidFill>
                <a:latin typeface="Source Sans Pro"/>
                <a:cs typeface="Source Sans Pro"/>
              </a:rPr>
              <a:t> </a:t>
            </a:r>
            <a:r>
              <a:rPr lang="en-US" sz="1400" spc="-55" dirty="0">
                <a:solidFill>
                  <a:srgbClr val="231F20"/>
                </a:solidFill>
                <a:latin typeface="Source Sans Pro"/>
                <a:cs typeface="Source Sans Pro"/>
              </a:rPr>
              <a:t>shift</a:t>
            </a:r>
            <a:r>
              <a:rPr lang="en-US" sz="1400" dirty="0">
                <a:solidFill>
                  <a:srgbClr val="231F20"/>
                </a:solidFill>
                <a:latin typeface="Source Sans Pro"/>
                <a:cs typeface="Source Sans Pro"/>
              </a:rPr>
              <a:t> </a:t>
            </a:r>
            <a:r>
              <a:rPr lang="en-US" sz="1400" spc="-50" dirty="0">
                <a:solidFill>
                  <a:srgbClr val="231F20"/>
                </a:solidFill>
                <a:latin typeface="Source Sans Pro"/>
                <a:cs typeface="Source Sans Pro"/>
              </a:rPr>
              <a:t>from</a:t>
            </a:r>
            <a:r>
              <a:rPr lang="en-US" sz="1400" spc="-20" dirty="0">
                <a:solidFill>
                  <a:srgbClr val="231F20"/>
                </a:solidFill>
                <a:latin typeface="Source Sans Pro"/>
                <a:cs typeface="Source Sans Pro"/>
              </a:rPr>
              <a:t> </a:t>
            </a:r>
            <a:r>
              <a:rPr lang="en-US" sz="1400" spc="-55" dirty="0">
                <a:solidFill>
                  <a:srgbClr val="231F20"/>
                </a:solidFill>
                <a:latin typeface="Source Sans Pro"/>
                <a:cs typeface="Source Sans Pro"/>
              </a:rPr>
              <a:t>transactional,</a:t>
            </a:r>
            <a:r>
              <a:rPr lang="en-US" sz="1400" spc="-20" dirty="0">
                <a:solidFill>
                  <a:srgbClr val="231F20"/>
                </a:solidFill>
                <a:latin typeface="Source Sans Pro"/>
                <a:cs typeface="Source Sans Pro"/>
              </a:rPr>
              <a:t> </a:t>
            </a:r>
            <a:r>
              <a:rPr lang="en-US" sz="1400" spc="-65" dirty="0">
                <a:solidFill>
                  <a:srgbClr val="231F20"/>
                </a:solidFill>
                <a:latin typeface="Source Sans Pro"/>
                <a:cs typeface="Source Sans Pro"/>
              </a:rPr>
              <a:t>program-</a:t>
            </a:r>
            <a:r>
              <a:rPr lang="en-US" sz="1400" spc="-10" dirty="0">
                <a:solidFill>
                  <a:srgbClr val="231F20"/>
                </a:solidFill>
                <a:latin typeface="Source Sans Pro"/>
                <a:cs typeface="Source Sans Pro"/>
              </a:rPr>
              <a:t>specific </a:t>
            </a:r>
            <a:r>
              <a:rPr lang="en-US" sz="1400" spc="-45" dirty="0">
                <a:solidFill>
                  <a:srgbClr val="231F20"/>
                </a:solidFill>
                <a:latin typeface="Source Sans Pro"/>
                <a:cs typeface="Source Sans Pro"/>
              </a:rPr>
              <a:t>approaches</a:t>
            </a:r>
            <a:r>
              <a:rPr lang="en-US" sz="1400" spc="-20" dirty="0">
                <a:solidFill>
                  <a:srgbClr val="231F20"/>
                </a:solidFill>
                <a:latin typeface="Source Sans Pro"/>
                <a:cs typeface="Source Sans Pro"/>
              </a:rPr>
              <a:t> </a:t>
            </a:r>
            <a:r>
              <a:rPr lang="en-US" sz="1400" spc="-40" dirty="0">
                <a:solidFill>
                  <a:srgbClr val="231F20"/>
                </a:solidFill>
                <a:latin typeface="Source Sans Pro"/>
                <a:cs typeface="Source Sans Pro"/>
              </a:rPr>
              <a:t>to</a:t>
            </a:r>
            <a:r>
              <a:rPr lang="en-US" sz="1400" spc="-15" dirty="0">
                <a:solidFill>
                  <a:srgbClr val="231F20"/>
                </a:solidFill>
                <a:latin typeface="Source Sans Pro"/>
                <a:cs typeface="Source Sans Pro"/>
              </a:rPr>
              <a:t> </a:t>
            </a:r>
            <a:r>
              <a:rPr lang="en-US" sz="1400" spc="-20" dirty="0">
                <a:solidFill>
                  <a:srgbClr val="231F20"/>
                </a:solidFill>
                <a:latin typeface="Source Sans Pro"/>
                <a:cs typeface="Source Sans Pro"/>
              </a:rPr>
              <a:t>a</a:t>
            </a:r>
            <a:r>
              <a:rPr lang="en-US" sz="1400" spc="-15" dirty="0">
                <a:solidFill>
                  <a:srgbClr val="231F20"/>
                </a:solidFill>
                <a:latin typeface="Source Sans Pro"/>
                <a:cs typeface="Source Sans Pro"/>
              </a:rPr>
              <a:t> </a:t>
            </a:r>
            <a:r>
              <a:rPr lang="en-US" sz="1400" spc="-35" dirty="0">
                <a:solidFill>
                  <a:srgbClr val="231F20"/>
                </a:solidFill>
                <a:latin typeface="Source Sans Pro"/>
                <a:cs typeface="Source Sans Pro"/>
              </a:rPr>
              <a:t>new</a:t>
            </a:r>
            <a:r>
              <a:rPr lang="en-US" sz="1400" spc="-15" dirty="0">
                <a:solidFill>
                  <a:srgbClr val="231F20"/>
                </a:solidFill>
                <a:latin typeface="Source Sans Pro"/>
                <a:cs typeface="Source Sans Pro"/>
              </a:rPr>
              <a:t> </a:t>
            </a:r>
            <a:r>
              <a:rPr lang="en-US" sz="1400" spc="-40" dirty="0">
                <a:solidFill>
                  <a:srgbClr val="231F20"/>
                </a:solidFill>
                <a:latin typeface="Source Sans Pro"/>
                <a:cs typeface="Source Sans Pro"/>
              </a:rPr>
              <a:t>norm</a:t>
            </a:r>
            <a:r>
              <a:rPr lang="en-US" sz="1400" spc="-15" dirty="0">
                <a:solidFill>
                  <a:srgbClr val="231F20"/>
                </a:solidFill>
                <a:latin typeface="Source Sans Pro"/>
                <a:cs typeface="Source Sans Pro"/>
              </a:rPr>
              <a:t> </a:t>
            </a:r>
            <a:r>
              <a:rPr lang="en-US" sz="1400" spc="-40" dirty="0">
                <a:solidFill>
                  <a:srgbClr val="231F20"/>
                </a:solidFill>
                <a:latin typeface="Source Sans Pro"/>
                <a:cs typeface="Source Sans Pro"/>
              </a:rPr>
              <a:t>where</a:t>
            </a:r>
            <a:r>
              <a:rPr lang="en-US" sz="1400" spc="-15" dirty="0">
                <a:solidFill>
                  <a:srgbClr val="231F20"/>
                </a:solidFill>
                <a:latin typeface="Source Sans Pro"/>
                <a:cs typeface="Source Sans Pro"/>
              </a:rPr>
              <a:t> </a:t>
            </a:r>
            <a:r>
              <a:rPr lang="en-US" sz="1400" spc="-45" dirty="0">
                <a:solidFill>
                  <a:srgbClr val="231F20"/>
                </a:solidFill>
                <a:latin typeface="Source Sans Pro"/>
                <a:cs typeface="Source Sans Pro"/>
              </a:rPr>
              <a:t>participants</a:t>
            </a:r>
            <a:r>
              <a:rPr lang="en-US" sz="1400" spc="-15" dirty="0">
                <a:solidFill>
                  <a:srgbClr val="231F20"/>
                </a:solidFill>
                <a:latin typeface="Source Sans Pro"/>
                <a:cs typeface="Source Sans Pro"/>
              </a:rPr>
              <a:t> </a:t>
            </a:r>
            <a:r>
              <a:rPr lang="en-US" sz="1400" spc="-35" dirty="0">
                <a:solidFill>
                  <a:srgbClr val="231F20"/>
                </a:solidFill>
                <a:latin typeface="Source Sans Pro"/>
                <a:cs typeface="Source Sans Pro"/>
              </a:rPr>
              <a:t>align</a:t>
            </a:r>
            <a:r>
              <a:rPr lang="en-US" sz="1400" spc="-15" dirty="0">
                <a:solidFill>
                  <a:srgbClr val="231F20"/>
                </a:solidFill>
                <a:latin typeface="Source Sans Pro"/>
                <a:cs typeface="Source Sans Pro"/>
              </a:rPr>
              <a:t> </a:t>
            </a:r>
            <a:r>
              <a:rPr lang="en-US" sz="1400" spc="-40" dirty="0">
                <a:solidFill>
                  <a:srgbClr val="231F20"/>
                </a:solidFill>
                <a:latin typeface="Source Sans Pro"/>
                <a:cs typeface="Source Sans Pro"/>
              </a:rPr>
              <a:t>local</a:t>
            </a:r>
            <a:r>
              <a:rPr lang="en-US" sz="1400" spc="-15" dirty="0">
                <a:solidFill>
                  <a:srgbClr val="231F20"/>
                </a:solidFill>
                <a:latin typeface="Source Sans Pro"/>
                <a:cs typeface="Source Sans Pro"/>
              </a:rPr>
              <a:t> </a:t>
            </a:r>
            <a:r>
              <a:rPr lang="en-US" sz="1400" spc="-45" dirty="0">
                <a:solidFill>
                  <a:srgbClr val="231F20"/>
                </a:solidFill>
                <a:latin typeface="Source Sans Pro"/>
                <a:cs typeface="Source Sans Pro"/>
              </a:rPr>
              <a:t>community</a:t>
            </a:r>
            <a:r>
              <a:rPr lang="en-US" sz="1400" spc="-15" dirty="0">
                <a:solidFill>
                  <a:srgbClr val="231F20"/>
                </a:solidFill>
                <a:latin typeface="Source Sans Pro"/>
                <a:cs typeface="Source Sans Pro"/>
              </a:rPr>
              <a:t> </a:t>
            </a:r>
            <a:r>
              <a:rPr lang="en-US" sz="1400" spc="-45" dirty="0">
                <a:solidFill>
                  <a:srgbClr val="231F20"/>
                </a:solidFill>
                <a:latin typeface="Source Sans Pro"/>
                <a:cs typeface="Source Sans Pro"/>
              </a:rPr>
              <a:t>interests,</a:t>
            </a:r>
            <a:r>
              <a:rPr lang="en-US" sz="1400" spc="-15" dirty="0">
                <a:solidFill>
                  <a:srgbClr val="231F20"/>
                </a:solidFill>
                <a:latin typeface="Source Sans Pro"/>
                <a:cs typeface="Source Sans Pro"/>
              </a:rPr>
              <a:t> </a:t>
            </a:r>
            <a:r>
              <a:rPr lang="en-US" sz="1400" spc="-10" dirty="0">
                <a:solidFill>
                  <a:srgbClr val="231F20"/>
                </a:solidFill>
                <a:latin typeface="Source Sans Pro"/>
                <a:cs typeface="Source Sans Pro"/>
              </a:rPr>
              <a:t>incubate </a:t>
            </a:r>
            <a:r>
              <a:rPr lang="en-US" sz="1400" spc="-40" dirty="0">
                <a:solidFill>
                  <a:srgbClr val="231F20"/>
                </a:solidFill>
                <a:latin typeface="Source Sans Pro"/>
                <a:cs typeface="Source Sans Pro"/>
              </a:rPr>
              <a:t>fresh</a:t>
            </a:r>
            <a:r>
              <a:rPr lang="en-US" sz="1400" spc="-20" dirty="0">
                <a:solidFill>
                  <a:srgbClr val="231F20"/>
                </a:solidFill>
                <a:latin typeface="Source Sans Pro"/>
                <a:cs typeface="Source Sans Pro"/>
              </a:rPr>
              <a:t> </a:t>
            </a:r>
            <a:r>
              <a:rPr lang="en-US" sz="1400" spc="-40" dirty="0">
                <a:solidFill>
                  <a:srgbClr val="231F20"/>
                </a:solidFill>
                <a:latin typeface="Source Sans Pro"/>
                <a:cs typeface="Source Sans Pro"/>
              </a:rPr>
              <a:t>ideas</a:t>
            </a:r>
            <a:r>
              <a:rPr lang="en-US" sz="1400" spc="-15" dirty="0">
                <a:solidFill>
                  <a:srgbClr val="231F20"/>
                </a:solidFill>
                <a:latin typeface="Source Sans Pro"/>
                <a:cs typeface="Source Sans Pro"/>
              </a:rPr>
              <a:t> </a:t>
            </a:r>
            <a:r>
              <a:rPr lang="en-US" sz="1400" spc="-35" dirty="0">
                <a:solidFill>
                  <a:srgbClr val="231F20"/>
                </a:solidFill>
                <a:latin typeface="Source Sans Pro"/>
                <a:cs typeface="Source Sans Pro"/>
              </a:rPr>
              <a:t>and</a:t>
            </a:r>
            <a:r>
              <a:rPr lang="en-US" sz="1400" spc="-15" dirty="0">
                <a:solidFill>
                  <a:srgbClr val="231F20"/>
                </a:solidFill>
                <a:latin typeface="Source Sans Pro"/>
                <a:cs typeface="Source Sans Pro"/>
              </a:rPr>
              <a:t> </a:t>
            </a:r>
            <a:r>
              <a:rPr lang="en-US" sz="1400" spc="-45" dirty="0">
                <a:solidFill>
                  <a:srgbClr val="231F20"/>
                </a:solidFill>
                <a:latin typeface="Source Sans Pro"/>
                <a:cs typeface="Source Sans Pro"/>
              </a:rPr>
              <a:t>expand</a:t>
            </a:r>
            <a:r>
              <a:rPr lang="en-US" sz="1400" spc="-15" dirty="0">
                <a:solidFill>
                  <a:srgbClr val="231F20"/>
                </a:solidFill>
                <a:latin typeface="Source Sans Pro"/>
                <a:cs typeface="Source Sans Pro"/>
              </a:rPr>
              <a:t> </a:t>
            </a:r>
            <a:r>
              <a:rPr lang="en-US" sz="1400" spc="-45" dirty="0">
                <a:solidFill>
                  <a:srgbClr val="231F20"/>
                </a:solidFill>
                <a:latin typeface="Source Sans Pro"/>
                <a:cs typeface="Source Sans Pro"/>
              </a:rPr>
              <a:t>collective</a:t>
            </a:r>
            <a:r>
              <a:rPr lang="en-US" sz="1400" spc="-15" dirty="0">
                <a:solidFill>
                  <a:srgbClr val="231F20"/>
                </a:solidFill>
                <a:latin typeface="Source Sans Pro"/>
                <a:cs typeface="Source Sans Pro"/>
              </a:rPr>
              <a:t> </a:t>
            </a:r>
            <a:r>
              <a:rPr lang="en-US" sz="1400" spc="-50" dirty="0">
                <a:solidFill>
                  <a:srgbClr val="231F20"/>
                </a:solidFill>
                <a:latin typeface="Source Sans Pro"/>
                <a:cs typeface="Source Sans Pro"/>
              </a:rPr>
              <a:t>capacity.</a:t>
            </a:r>
            <a:r>
              <a:rPr lang="en-US" sz="1400" spc="-15" dirty="0">
                <a:solidFill>
                  <a:srgbClr val="231F20"/>
                </a:solidFill>
                <a:latin typeface="Source Sans Pro"/>
                <a:cs typeface="Source Sans Pro"/>
              </a:rPr>
              <a:t> </a:t>
            </a:r>
            <a:r>
              <a:rPr lang="en-US" sz="1400" spc="-35" dirty="0">
                <a:solidFill>
                  <a:srgbClr val="231F20"/>
                </a:solidFill>
                <a:latin typeface="Source Sans Pro"/>
                <a:cs typeface="Source Sans Pro"/>
              </a:rPr>
              <a:t>Built</a:t>
            </a:r>
            <a:r>
              <a:rPr lang="en-US" sz="1400" spc="-15" dirty="0">
                <a:solidFill>
                  <a:srgbClr val="231F20"/>
                </a:solidFill>
                <a:latin typeface="Source Sans Pro"/>
                <a:cs typeface="Source Sans Pro"/>
              </a:rPr>
              <a:t> </a:t>
            </a:r>
            <a:r>
              <a:rPr lang="en-US" sz="1400" spc="-30" dirty="0">
                <a:solidFill>
                  <a:srgbClr val="231F20"/>
                </a:solidFill>
                <a:latin typeface="Source Sans Pro"/>
                <a:cs typeface="Source Sans Pro"/>
              </a:rPr>
              <a:t>on</a:t>
            </a:r>
            <a:r>
              <a:rPr lang="en-US" sz="1400" spc="-15" dirty="0">
                <a:solidFill>
                  <a:srgbClr val="231F20"/>
                </a:solidFill>
                <a:latin typeface="Source Sans Pro"/>
                <a:cs typeface="Source Sans Pro"/>
              </a:rPr>
              <a:t> </a:t>
            </a:r>
            <a:r>
              <a:rPr lang="en-US" sz="1400" spc="-20" dirty="0">
                <a:solidFill>
                  <a:srgbClr val="231F20"/>
                </a:solidFill>
                <a:latin typeface="Source Sans Pro"/>
                <a:cs typeface="Source Sans Pro"/>
              </a:rPr>
              <a:t>a</a:t>
            </a:r>
            <a:r>
              <a:rPr lang="en-US" sz="1400" spc="-15" dirty="0">
                <a:solidFill>
                  <a:srgbClr val="231F20"/>
                </a:solidFill>
                <a:latin typeface="Source Sans Pro"/>
                <a:cs typeface="Source Sans Pro"/>
              </a:rPr>
              <a:t> </a:t>
            </a:r>
            <a:r>
              <a:rPr lang="en-US" sz="1400" spc="-45" dirty="0">
                <a:solidFill>
                  <a:srgbClr val="231F20"/>
                </a:solidFill>
                <a:latin typeface="Source Sans Pro"/>
                <a:cs typeface="Source Sans Pro"/>
              </a:rPr>
              <a:t>foundation</a:t>
            </a:r>
            <a:r>
              <a:rPr lang="en-US" sz="1400" spc="-20" dirty="0">
                <a:solidFill>
                  <a:srgbClr val="231F20"/>
                </a:solidFill>
                <a:latin typeface="Source Sans Pro"/>
                <a:cs typeface="Source Sans Pro"/>
              </a:rPr>
              <a:t> </a:t>
            </a:r>
            <a:r>
              <a:rPr lang="en-US" sz="1400" spc="-30" dirty="0">
                <a:solidFill>
                  <a:srgbClr val="231F20"/>
                </a:solidFill>
                <a:latin typeface="Source Sans Pro"/>
                <a:cs typeface="Source Sans Pro"/>
              </a:rPr>
              <a:t>of</a:t>
            </a:r>
            <a:r>
              <a:rPr lang="en-US" sz="1400" spc="-15" dirty="0">
                <a:solidFill>
                  <a:srgbClr val="231F20"/>
                </a:solidFill>
                <a:latin typeface="Source Sans Pro"/>
                <a:cs typeface="Source Sans Pro"/>
              </a:rPr>
              <a:t> </a:t>
            </a:r>
            <a:r>
              <a:rPr lang="en-US" sz="1400" spc="-45" dirty="0">
                <a:solidFill>
                  <a:srgbClr val="231F20"/>
                </a:solidFill>
                <a:latin typeface="Source Sans Pro"/>
                <a:cs typeface="Source Sans Pro"/>
              </a:rPr>
              <a:t>transparency</a:t>
            </a:r>
            <a:r>
              <a:rPr lang="en-US" sz="1400" spc="-15" dirty="0">
                <a:solidFill>
                  <a:srgbClr val="231F20"/>
                </a:solidFill>
                <a:latin typeface="Source Sans Pro"/>
                <a:cs typeface="Source Sans Pro"/>
              </a:rPr>
              <a:t> </a:t>
            </a:r>
            <a:r>
              <a:rPr lang="en-US" sz="1400" spc="-35" dirty="0">
                <a:solidFill>
                  <a:srgbClr val="231F20"/>
                </a:solidFill>
                <a:latin typeface="Source Sans Pro"/>
                <a:cs typeface="Source Sans Pro"/>
              </a:rPr>
              <a:t>and</a:t>
            </a:r>
            <a:r>
              <a:rPr lang="en-US" sz="1400" spc="-15" dirty="0">
                <a:solidFill>
                  <a:srgbClr val="231F20"/>
                </a:solidFill>
                <a:latin typeface="Source Sans Pro"/>
                <a:cs typeface="Source Sans Pro"/>
              </a:rPr>
              <a:t> </a:t>
            </a:r>
            <a:r>
              <a:rPr lang="en-US" sz="1400" spc="-20" dirty="0">
                <a:solidFill>
                  <a:srgbClr val="231F20"/>
                </a:solidFill>
                <a:latin typeface="Source Sans Pro"/>
                <a:cs typeface="Source Sans Pro"/>
              </a:rPr>
              <a:t>data </a:t>
            </a:r>
            <a:r>
              <a:rPr lang="en-US" sz="1400" spc="-40" dirty="0">
                <a:solidFill>
                  <a:srgbClr val="231F20"/>
                </a:solidFill>
                <a:latin typeface="Source Sans Pro"/>
                <a:cs typeface="Source Sans Pro"/>
              </a:rPr>
              <a:t>sharing,</a:t>
            </a:r>
            <a:r>
              <a:rPr lang="en-US" sz="1400" spc="-20" dirty="0">
                <a:solidFill>
                  <a:srgbClr val="231F20"/>
                </a:solidFill>
                <a:latin typeface="Source Sans Pro"/>
                <a:cs typeface="Source Sans Pro"/>
              </a:rPr>
              <a:t> </a:t>
            </a:r>
            <a:r>
              <a:rPr lang="en-US" sz="1400" spc="-35" dirty="0">
                <a:solidFill>
                  <a:srgbClr val="231F20"/>
                </a:solidFill>
                <a:latin typeface="Source Sans Pro"/>
                <a:cs typeface="Source Sans Pro"/>
              </a:rPr>
              <a:t>this</a:t>
            </a:r>
            <a:r>
              <a:rPr lang="en-US" sz="1400" spc="-20" dirty="0">
                <a:solidFill>
                  <a:srgbClr val="231F20"/>
                </a:solidFill>
                <a:latin typeface="Source Sans Pro"/>
                <a:cs typeface="Source Sans Pro"/>
              </a:rPr>
              <a:t> </a:t>
            </a:r>
            <a:r>
              <a:rPr lang="en-US" sz="1400" spc="-40" dirty="0">
                <a:solidFill>
                  <a:srgbClr val="231F20"/>
                </a:solidFill>
                <a:latin typeface="Source Sans Pro"/>
                <a:cs typeface="Source Sans Pro"/>
              </a:rPr>
              <a:t>alignment</a:t>
            </a:r>
            <a:r>
              <a:rPr lang="en-US" sz="1400" spc="-20" dirty="0">
                <a:solidFill>
                  <a:srgbClr val="231F20"/>
                </a:solidFill>
                <a:latin typeface="Source Sans Pro"/>
                <a:cs typeface="Source Sans Pro"/>
              </a:rPr>
              <a:t> </a:t>
            </a:r>
            <a:r>
              <a:rPr lang="en-US" sz="1400" spc="-40" dirty="0">
                <a:solidFill>
                  <a:srgbClr val="231F20"/>
                </a:solidFill>
                <a:latin typeface="Source Sans Pro"/>
                <a:cs typeface="Source Sans Pro"/>
              </a:rPr>
              <a:t>results</a:t>
            </a:r>
            <a:r>
              <a:rPr lang="en-US" sz="1400" spc="-20" dirty="0">
                <a:solidFill>
                  <a:srgbClr val="231F20"/>
                </a:solidFill>
                <a:latin typeface="Source Sans Pro"/>
                <a:cs typeface="Source Sans Pro"/>
              </a:rPr>
              <a:t> </a:t>
            </a:r>
            <a:r>
              <a:rPr lang="en-US" sz="1400" spc="-25" dirty="0">
                <a:solidFill>
                  <a:srgbClr val="231F20"/>
                </a:solidFill>
                <a:latin typeface="Source Sans Pro"/>
                <a:cs typeface="Source Sans Pro"/>
              </a:rPr>
              <a:t>in</a:t>
            </a:r>
            <a:r>
              <a:rPr lang="en-US" sz="1400" spc="-20" dirty="0">
                <a:solidFill>
                  <a:srgbClr val="231F20"/>
                </a:solidFill>
                <a:latin typeface="Source Sans Pro"/>
                <a:cs typeface="Source Sans Pro"/>
              </a:rPr>
              <a:t> </a:t>
            </a:r>
            <a:r>
              <a:rPr lang="en-US" sz="1400" spc="-50" dirty="0">
                <a:solidFill>
                  <a:srgbClr val="231F20"/>
                </a:solidFill>
                <a:latin typeface="Source Sans Pro"/>
                <a:cs typeface="Source Sans Pro"/>
              </a:rPr>
              <a:t>greater</a:t>
            </a:r>
            <a:r>
              <a:rPr lang="en-US" sz="1400" spc="-20" dirty="0">
                <a:solidFill>
                  <a:srgbClr val="231F20"/>
                </a:solidFill>
                <a:latin typeface="Source Sans Pro"/>
                <a:cs typeface="Source Sans Pro"/>
              </a:rPr>
              <a:t> </a:t>
            </a:r>
            <a:r>
              <a:rPr lang="en-US" sz="1400" spc="-45" dirty="0">
                <a:solidFill>
                  <a:srgbClr val="231F20"/>
                </a:solidFill>
                <a:latin typeface="Source Sans Pro"/>
                <a:cs typeface="Source Sans Pro"/>
              </a:rPr>
              <a:t>impact</a:t>
            </a:r>
            <a:r>
              <a:rPr lang="en-US" sz="1400" spc="-20" dirty="0">
                <a:solidFill>
                  <a:srgbClr val="231F20"/>
                </a:solidFill>
                <a:latin typeface="Source Sans Pro"/>
                <a:cs typeface="Source Sans Pro"/>
              </a:rPr>
              <a:t> </a:t>
            </a:r>
            <a:r>
              <a:rPr lang="en-US" sz="1400" spc="-35" dirty="0">
                <a:solidFill>
                  <a:srgbClr val="231F20"/>
                </a:solidFill>
                <a:latin typeface="Source Sans Pro"/>
                <a:cs typeface="Source Sans Pro"/>
              </a:rPr>
              <a:t>than</a:t>
            </a:r>
            <a:r>
              <a:rPr lang="en-US" sz="1400" spc="-20" dirty="0">
                <a:solidFill>
                  <a:srgbClr val="231F20"/>
                </a:solidFill>
                <a:latin typeface="Source Sans Pro"/>
                <a:cs typeface="Source Sans Pro"/>
              </a:rPr>
              <a:t> </a:t>
            </a:r>
            <a:r>
              <a:rPr lang="en-US" sz="1400" spc="-35" dirty="0">
                <a:solidFill>
                  <a:srgbClr val="231F20"/>
                </a:solidFill>
                <a:latin typeface="Source Sans Pro"/>
                <a:cs typeface="Source Sans Pro"/>
              </a:rPr>
              <a:t>any</a:t>
            </a:r>
            <a:r>
              <a:rPr lang="en-US" sz="1400" spc="-20" dirty="0">
                <a:solidFill>
                  <a:srgbClr val="231F20"/>
                </a:solidFill>
                <a:latin typeface="Source Sans Pro"/>
                <a:cs typeface="Source Sans Pro"/>
              </a:rPr>
              <a:t> </a:t>
            </a:r>
            <a:r>
              <a:rPr lang="en-US" sz="1400" spc="-35" dirty="0">
                <a:solidFill>
                  <a:srgbClr val="231F20"/>
                </a:solidFill>
                <a:latin typeface="Source Sans Pro"/>
                <a:cs typeface="Source Sans Pro"/>
              </a:rPr>
              <a:t>one</a:t>
            </a:r>
            <a:r>
              <a:rPr lang="en-US" sz="1400" spc="-20" dirty="0">
                <a:solidFill>
                  <a:srgbClr val="231F20"/>
                </a:solidFill>
                <a:latin typeface="Source Sans Pro"/>
                <a:cs typeface="Source Sans Pro"/>
              </a:rPr>
              <a:t> </a:t>
            </a:r>
            <a:r>
              <a:rPr lang="en-US" sz="1400" spc="-35" dirty="0">
                <a:solidFill>
                  <a:srgbClr val="231F20"/>
                </a:solidFill>
                <a:latin typeface="Source Sans Pro"/>
                <a:cs typeface="Source Sans Pro"/>
              </a:rPr>
              <a:t>entity</a:t>
            </a:r>
            <a:r>
              <a:rPr lang="en-US" sz="1400" spc="-20" dirty="0">
                <a:solidFill>
                  <a:srgbClr val="231F20"/>
                </a:solidFill>
                <a:latin typeface="Source Sans Pro"/>
                <a:cs typeface="Source Sans Pro"/>
              </a:rPr>
              <a:t> </a:t>
            </a:r>
            <a:r>
              <a:rPr lang="en-US" sz="1400" spc="-45" dirty="0">
                <a:solidFill>
                  <a:srgbClr val="231F20"/>
                </a:solidFill>
                <a:latin typeface="Source Sans Pro"/>
                <a:cs typeface="Source Sans Pro"/>
              </a:rPr>
              <a:t>could</a:t>
            </a:r>
            <a:r>
              <a:rPr lang="en-US" sz="1400" spc="-20" dirty="0">
                <a:solidFill>
                  <a:srgbClr val="231F20"/>
                </a:solidFill>
                <a:latin typeface="Source Sans Pro"/>
                <a:cs typeface="Source Sans Pro"/>
              </a:rPr>
              <a:t> </a:t>
            </a:r>
            <a:r>
              <a:rPr lang="en-US" sz="1400" spc="-40" dirty="0">
                <a:solidFill>
                  <a:srgbClr val="231F20"/>
                </a:solidFill>
                <a:latin typeface="Source Sans Pro"/>
                <a:cs typeface="Source Sans Pro"/>
              </a:rPr>
              <a:t>achieve</a:t>
            </a:r>
            <a:r>
              <a:rPr lang="en-US" sz="1400" spc="-20" dirty="0">
                <a:solidFill>
                  <a:srgbClr val="231F20"/>
                </a:solidFill>
                <a:latin typeface="Source Sans Pro"/>
                <a:cs typeface="Source Sans Pro"/>
              </a:rPr>
              <a:t> </a:t>
            </a:r>
            <a:r>
              <a:rPr lang="en-US" sz="1400" spc="-10" dirty="0">
                <a:solidFill>
                  <a:srgbClr val="231F20"/>
                </a:solidFill>
                <a:latin typeface="Source Sans Pro"/>
                <a:cs typeface="Source Sans Pro"/>
              </a:rPr>
              <a:t>alone.</a:t>
            </a:r>
            <a:endParaRPr lang="en-US" sz="1400" dirty="0">
              <a:latin typeface="Source Sans Pro"/>
              <a:cs typeface="Source Sans Pro"/>
            </a:endParaRPr>
          </a:p>
        </p:txBody>
      </p:sp>
      <p:sp>
        <p:nvSpPr>
          <p:cNvPr id="13" name="object 49">
            <a:extLst>
              <a:ext uri="{FF2B5EF4-FFF2-40B4-BE49-F238E27FC236}">
                <a16:creationId xmlns:a16="http://schemas.microsoft.com/office/drawing/2014/main" id="{D10A4D21-11D6-7F48-F2EA-4F1242005016}"/>
              </a:ext>
            </a:extLst>
          </p:cNvPr>
          <p:cNvSpPr/>
          <p:nvPr/>
        </p:nvSpPr>
        <p:spPr>
          <a:xfrm>
            <a:off x="-1897380" y="1561567"/>
            <a:ext cx="14253278" cy="390927"/>
          </a:xfrm>
          <a:custGeom>
            <a:avLst/>
            <a:gdLst/>
            <a:ahLst/>
            <a:cxnLst/>
            <a:rect l="l" t="t" r="r" b="b"/>
            <a:pathLst>
              <a:path w="7245350" h="229235">
                <a:moveTo>
                  <a:pt x="7132727" y="0"/>
                </a:moveTo>
                <a:lnTo>
                  <a:pt x="0" y="0"/>
                </a:lnTo>
                <a:lnTo>
                  <a:pt x="0" y="228765"/>
                </a:lnTo>
                <a:lnTo>
                  <a:pt x="7132727" y="228765"/>
                </a:lnTo>
                <a:lnTo>
                  <a:pt x="7176469" y="219935"/>
                </a:lnTo>
                <a:lnTo>
                  <a:pt x="7212186" y="195854"/>
                </a:lnTo>
                <a:lnTo>
                  <a:pt x="7236267" y="160136"/>
                </a:lnTo>
                <a:lnTo>
                  <a:pt x="7245097" y="116395"/>
                </a:lnTo>
                <a:lnTo>
                  <a:pt x="7245097" y="112369"/>
                </a:lnTo>
                <a:lnTo>
                  <a:pt x="7236267" y="68628"/>
                </a:lnTo>
                <a:lnTo>
                  <a:pt x="7212186" y="32910"/>
                </a:lnTo>
                <a:lnTo>
                  <a:pt x="7176469" y="8829"/>
                </a:lnTo>
                <a:lnTo>
                  <a:pt x="7132727" y="0"/>
                </a:lnTo>
                <a:close/>
              </a:path>
            </a:pathLst>
          </a:custGeom>
          <a:solidFill>
            <a:srgbClr val="26A8E0">
              <a:alpha val="11000"/>
            </a:srgbClr>
          </a:solidFill>
        </p:spPr>
        <p:txBody>
          <a:bodyPr wrap="square" lIns="0" tIns="0" rIns="0" bIns="0" rtlCol="0"/>
          <a:lstStyle/>
          <a:p>
            <a:endParaRPr dirty="0"/>
          </a:p>
        </p:txBody>
      </p:sp>
    </p:spTree>
    <p:extLst>
      <p:ext uri="{BB962C8B-B14F-4D97-AF65-F5344CB8AC3E}">
        <p14:creationId xmlns:p14="http://schemas.microsoft.com/office/powerpoint/2010/main" val="444704944"/>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DD320B-067B-4CEA-995A-DAB80328343F}"/>
              </a:ext>
            </a:extLst>
          </p:cNvPr>
          <p:cNvSpPr txBox="1"/>
          <p:nvPr/>
        </p:nvSpPr>
        <p:spPr>
          <a:xfrm>
            <a:off x="329671" y="829318"/>
            <a:ext cx="8484658" cy="523220"/>
          </a:xfrm>
          <a:prstGeom prst="rect">
            <a:avLst/>
          </a:prstGeom>
          <a:noFill/>
        </p:spPr>
        <p:txBody>
          <a:bodyPr wrap="square">
            <a:spAutoFit/>
          </a:bodyPr>
          <a:lstStyle/>
          <a:p>
            <a:pPr algn="ctr">
              <a:lnSpc>
                <a:spcPct val="60000"/>
              </a:lnSpc>
            </a:pPr>
            <a:r>
              <a:rPr lang="en-US" sz="6000" baseline="30000" dirty="0">
                <a:solidFill>
                  <a:srgbClr val="3FA248"/>
                </a:solidFill>
                <a:latin typeface="Source Sans Pro Black" panose="020B0803030403020204" pitchFamily="34" charset="0"/>
              </a:rPr>
              <a:t>The Topline Message</a:t>
            </a:r>
            <a:endParaRPr lang="en-US" sz="4800" baseline="30000" dirty="0">
              <a:solidFill>
                <a:srgbClr val="369638"/>
              </a:solidFill>
              <a:latin typeface="Source Sans Pro Black" panose="020B0803030403020204" pitchFamily="34" charset="0"/>
            </a:endParaRPr>
          </a:p>
        </p:txBody>
      </p:sp>
      <p:sp>
        <p:nvSpPr>
          <p:cNvPr id="3" name="object 47">
            <a:extLst>
              <a:ext uri="{FF2B5EF4-FFF2-40B4-BE49-F238E27FC236}">
                <a16:creationId xmlns:a16="http://schemas.microsoft.com/office/drawing/2014/main" id="{B47E53B4-157A-20EE-671C-48BB37F4C0BB}"/>
              </a:ext>
            </a:extLst>
          </p:cNvPr>
          <p:cNvSpPr txBox="1"/>
          <p:nvPr/>
        </p:nvSpPr>
        <p:spPr>
          <a:xfrm>
            <a:off x="1097915" y="1446433"/>
            <a:ext cx="6293485" cy="2305759"/>
          </a:xfrm>
          <a:prstGeom prst="rect">
            <a:avLst/>
          </a:prstGeom>
        </p:spPr>
        <p:txBody>
          <a:bodyPr vert="horz" wrap="square" lIns="0" tIns="12700" rIns="0" bIns="0" rtlCol="0">
            <a:spAutoFit/>
          </a:bodyPr>
          <a:lstStyle/>
          <a:p>
            <a:pPr marL="655320">
              <a:lnSpc>
                <a:spcPct val="100000"/>
              </a:lnSpc>
              <a:spcBef>
                <a:spcPts val="5"/>
              </a:spcBef>
            </a:pPr>
            <a:r>
              <a:rPr lang="en-US" sz="4400" b="1" spc="-25" dirty="0">
                <a:solidFill>
                  <a:srgbClr val="0097C4"/>
                </a:solidFill>
                <a:latin typeface="Source Sans Pro Black"/>
                <a:cs typeface="Source Sans Pro Black"/>
              </a:rPr>
              <a:t>ACTION</a:t>
            </a:r>
            <a:endParaRPr sz="4400" dirty="0">
              <a:solidFill>
                <a:srgbClr val="0097C4"/>
              </a:solidFill>
              <a:latin typeface="Source Sans Pro Black"/>
              <a:cs typeface="Source Sans Pro Black"/>
            </a:endParaRPr>
          </a:p>
          <a:p>
            <a:pPr marL="655320" marR="5080">
              <a:lnSpc>
                <a:spcPct val="100000"/>
              </a:lnSpc>
              <a:spcBef>
                <a:spcPts val="625"/>
              </a:spcBef>
            </a:pPr>
            <a:r>
              <a:rPr lang="en-US" sz="2000" spc="-25" dirty="0">
                <a:solidFill>
                  <a:srgbClr val="231F20"/>
                </a:solidFill>
                <a:latin typeface="Source Sans Pro"/>
                <a:cs typeface="Source Sans Pro"/>
              </a:rPr>
              <a:t>With your support and engagement, we can build a healthier, stronger and more equitable community. If you would like to see improved health outcomes for all and build more resilient systems, join us in supporting our Accountable Community for Health.</a:t>
            </a:r>
          </a:p>
        </p:txBody>
      </p:sp>
      <p:grpSp>
        <p:nvGrpSpPr>
          <p:cNvPr id="5" name="object 48">
            <a:extLst>
              <a:ext uri="{FF2B5EF4-FFF2-40B4-BE49-F238E27FC236}">
                <a16:creationId xmlns:a16="http://schemas.microsoft.com/office/drawing/2014/main" id="{DCE68290-862B-6426-FC52-D80CE3D6523A}"/>
              </a:ext>
            </a:extLst>
          </p:cNvPr>
          <p:cNvGrpSpPr/>
          <p:nvPr/>
        </p:nvGrpSpPr>
        <p:grpSpPr>
          <a:xfrm>
            <a:off x="-2072640" y="1348740"/>
            <a:ext cx="14253278" cy="676813"/>
            <a:chOff x="0" y="3679766"/>
            <a:chExt cx="7245350" cy="396875"/>
          </a:xfrm>
        </p:grpSpPr>
        <p:sp>
          <p:nvSpPr>
            <p:cNvPr id="6" name="object 49">
              <a:extLst>
                <a:ext uri="{FF2B5EF4-FFF2-40B4-BE49-F238E27FC236}">
                  <a16:creationId xmlns:a16="http://schemas.microsoft.com/office/drawing/2014/main" id="{CF72B360-266C-F5C9-78AB-91841138EF4C}"/>
                </a:ext>
              </a:extLst>
            </p:cNvPr>
            <p:cNvSpPr/>
            <p:nvPr/>
          </p:nvSpPr>
          <p:spPr>
            <a:xfrm>
              <a:off x="0" y="3804565"/>
              <a:ext cx="7245350" cy="229235"/>
            </a:xfrm>
            <a:custGeom>
              <a:avLst/>
              <a:gdLst/>
              <a:ahLst/>
              <a:cxnLst/>
              <a:rect l="l" t="t" r="r" b="b"/>
              <a:pathLst>
                <a:path w="7245350" h="229235">
                  <a:moveTo>
                    <a:pt x="7132727" y="0"/>
                  </a:moveTo>
                  <a:lnTo>
                    <a:pt x="0" y="0"/>
                  </a:lnTo>
                  <a:lnTo>
                    <a:pt x="0" y="228765"/>
                  </a:lnTo>
                  <a:lnTo>
                    <a:pt x="7132727" y="228765"/>
                  </a:lnTo>
                  <a:lnTo>
                    <a:pt x="7176469" y="219935"/>
                  </a:lnTo>
                  <a:lnTo>
                    <a:pt x="7212186" y="195854"/>
                  </a:lnTo>
                  <a:lnTo>
                    <a:pt x="7236267" y="160136"/>
                  </a:lnTo>
                  <a:lnTo>
                    <a:pt x="7245097" y="116395"/>
                  </a:lnTo>
                  <a:lnTo>
                    <a:pt x="7245097" y="112369"/>
                  </a:lnTo>
                  <a:lnTo>
                    <a:pt x="7236267" y="68628"/>
                  </a:lnTo>
                  <a:lnTo>
                    <a:pt x="7212186" y="32910"/>
                  </a:lnTo>
                  <a:lnTo>
                    <a:pt x="7176469" y="8829"/>
                  </a:lnTo>
                  <a:lnTo>
                    <a:pt x="7132727" y="0"/>
                  </a:lnTo>
                  <a:close/>
                </a:path>
              </a:pathLst>
            </a:custGeom>
            <a:solidFill>
              <a:srgbClr val="26A8E0">
                <a:alpha val="11000"/>
              </a:srgbClr>
            </a:solidFill>
          </p:spPr>
          <p:txBody>
            <a:bodyPr wrap="square" lIns="0" tIns="0" rIns="0" bIns="0" rtlCol="0"/>
            <a:lstStyle/>
            <a:p>
              <a:endParaRPr dirty="0"/>
            </a:p>
          </p:txBody>
        </p:sp>
        <p:pic>
          <p:nvPicPr>
            <p:cNvPr id="7" name="object 50">
              <a:extLst>
                <a:ext uri="{FF2B5EF4-FFF2-40B4-BE49-F238E27FC236}">
                  <a16:creationId xmlns:a16="http://schemas.microsoft.com/office/drawing/2014/main" id="{F4A5B3EE-AEFC-8A19-B7DC-BEF38F7949C7}"/>
                </a:ext>
              </a:extLst>
            </p:cNvPr>
            <p:cNvPicPr/>
            <p:nvPr/>
          </p:nvPicPr>
          <p:blipFill>
            <a:blip r:embed="rId3" cstate="print"/>
            <a:stretch>
              <a:fillRect/>
            </a:stretch>
          </p:blipFill>
          <p:spPr>
            <a:xfrm>
              <a:off x="487314" y="3679766"/>
              <a:ext cx="389772" cy="396463"/>
            </a:xfrm>
            <a:prstGeom prst="rect">
              <a:avLst/>
            </a:prstGeom>
          </p:spPr>
        </p:pic>
      </p:grpSp>
    </p:spTree>
    <p:extLst>
      <p:ext uri="{BB962C8B-B14F-4D97-AF65-F5344CB8AC3E}">
        <p14:creationId xmlns:p14="http://schemas.microsoft.com/office/powerpoint/2010/main" val="67520839"/>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54</TotalTime>
  <Words>2250</Words>
  <Application>Microsoft Office PowerPoint</Application>
  <PresentationFormat>On-screen Show (4:3)</PresentationFormat>
  <Paragraphs>200</Paragraphs>
  <Slides>31</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Calibri</vt:lpstr>
      <vt:lpstr>Calibri Light</vt:lpstr>
      <vt:lpstr>Droid Sans</vt:lpstr>
      <vt:lpstr>gill-sans-nova</vt:lpstr>
      <vt:lpstr>Source Sans Pro</vt:lpstr>
      <vt:lpstr>Source Sans Pro Black</vt:lpstr>
      <vt:lpstr>Source Sans Pro Semibold</vt:lpstr>
      <vt:lpstr>Source Sans Pro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Subtitle date</dc:title>
  <dc:creator>Barbara Masters</dc:creator>
  <cp:lastModifiedBy>Jonathan Bash</cp:lastModifiedBy>
  <cp:revision>2</cp:revision>
  <cp:lastPrinted>2021-01-04T22:28:09Z</cp:lastPrinted>
  <dcterms:created xsi:type="dcterms:W3CDTF">2017-05-05T04:34:54Z</dcterms:created>
  <dcterms:modified xsi:type="dcterms:W3CDTF">2023-07-07T22:16:16Z</dcterms:modified>
</cp:coreProperties>
</file>